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83" r:id="rId2"/>
    <p:sldId id="404" r:id="rId3"/>
    <p:sldId id="321" r:id="rId4"/>
    <p:sldId id="392" r:id="rId5"/>
    <p:sldId id="412" r:id="rId6"/>
    <p:sldId id="393" r:id="rId7"/>
    <p:sldId id="405" r:id="rId8"/>
    <p:sldId id="413" r:id="rId9"/>
    <p:sldId id="385" r:id="rId10"/>
    <p:sldId id="370" r:id="rId11"/>
    <p:sldId id="395" r:id="rId12"/>
    <p:sldId id="417" r:id="rId13"/>
    <p:sldId id="275" r:id="rId14"/>
    <p:sldId id="414" r:id="rId15"/>
    <p:sldId id="408" r:id="rId16"/>
    <p:sldId id="406" r:id="rId17"/>
    <p:sldId id="374" r:id="rId18"/>
    <p:sldId id="397" r:id="rId19"/>
    <p:sldId id="365" r:id="rId20"/>
    <p:sldId id="415" r:id="rId21"/>
    <p:sldId id="382" r:id="rId22"/>
    <p:sldId id="416" r:id="rId23"/>
    <p:sldId id="407" r:id="rId24"/>
    <p:sldId id="386" r:id="rId25"/>
    <p:sldId id="387" r:id="rId26"/>
    <p:sldId id="26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欧 欧" initials="欧" lastIdx="1" clrIdx="0">
    <p:extLst>
      <p:ext uri="{19B8F6BF-5375-455C-9EA6-DF929625EA0E}">
        <p15:presenceInfo xmlns:p15="http://schemas.microsoft.com/office/powerpoint/2012/main" userId="cc2640cdd741d2fc" providerId="Windows Live"/>
      </p:ext>
    </p:extLst>
  </p:cmAuthor>
  <p:cmAuthor id="2" name="Student" initials="S" lastIdx="1" clrIdx="1">
    <p:extLst>
      <p:ext uri="{19B8F6BF-5375-455C-9EA6-DF929625EA0E}">
        <p15:presenceInfo xmlns:p15="http://schemas.microsoft.com/office/powerpoint/2012/main" userId="S::d1924@52ove.cf::b009503f-20c0-47f7-96ed-81081bdedb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ED7D31"/>
    <a:srgbClr val="00B0F0"/>
    <a:srgbClr val="00E5F3"/>
    <a:srgbClr val="00C9FF"/>
    <a:srgbClr val="581361"/>
    <a:srgbClr val="00B3E9"/>
    <a:srgbClr val="80A933"/>
    <a:srgbClr val="100D3A"/>
    <a:srgbClr val="120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1" autoAdjust="0"/>
    <p:restoredTop sz="93621" autoAdjust="0"/>
  </p:normalViewPr>
  <p:slideViewPr>
    <p:cSldViewPr snapToGrid="0">
      <p:cViewPr varScale="1">
        <p:scale>
          <a:sx n="73" d="100"/>
          <a:sy n="73" d="100"/>
        </p:scale>
        <p:origin x="56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3" Type="http://schemas.openxmlformats.org/officeDocument/2006/relationships/oleObject" Target="file:///E:\&#24037;&#20316;\&#24037;&#20316;&#20998;&#31867;\&#25104;&#32489;&#22870;&#39033;\&#20116;&#23618;&#20116;&#31867;&#35777;&#26126;&#25991;&#20214;&#65288;&#39286;&#20521;&#32996;&#65289;.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icrosoft%20PowerPoint%20&#20013;&#30340;&#22270;&#34920;"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baseline="0">
                <a:solidFill>
                  <a:schemeClr val="bg1"/>
                </a:solidFill>
                <a:latin typeface="Microsoft YaHei" panose="020B0503020204020204" pitchFamily="34" charset="-122"/>
                <a:ea typeface="Microsoft YaHei" panose="020B0503020204020204" pitchFamily="34" charset="-122"/>
                <a:cs typeface="+mn-cs"/>
              </a:defRPr>
            </a:pPr>
            <a:r>
              <a:rPr lang="en-US" altLang="zh-CN" sz="1800" b="1" i="0" baseline="0" dirty="0">
                <a:effectLst/>
                <a:latin typeface="Microsoft YaHei" panose="020B0503020204020204" pitchFamily="34" charset="-122"/>
                <a:ea typeface="Microsoft YaHei" panose="020B0503020204020204" pitchFamily="34" charset="-122"/>
              </a:rPr>
              <a:t>Ring Utilization</a:t>
            </a:r>
            <a:endParaRPr lang="zh-CN" altLang="zh-CN" dirty="0">
              <a:effectLst/>
              <a:latin typeface="Microsoft YaHei" panose="020B0503020204020204" pitchFamily="34" charset="-122"/>
              <a:ea typeface="Microsoft YaHei" panose="020B0503020204020204" pitchFamily="34" charset="-122"/>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Microsoft YaHei" panose="020B0503020204020204" pitchFamily="34" charset="-122"/>
              <a:ea typeface="Microsoft YaHei" panose="020B0503020204020204" pitchFamily="34" charset="-122"/>
              <a:cs typeface="+mn-cs"/>
            </a:defRPr>
          </a:pPr>
          <a:endParaRPr lang="zh-CN"/>
        </a:p>
      </c:txPr>
    </c:title>
    <c:autoTitleDeleted val="0"/>
    <c:plotArea>
      <c:layout/>
      <c:doughnutChart>
        <c:varyColors val="1"/>
        <c:ser>
          <c:idx val="0"/>
          <c:order val="0"/>
          <c:tx>
            <c:strRef>
              <c:f>Sheet2!$K$10</c:f>
              <c:strCache>
                <c:ptCount val="1"/>
                <c:pt idx="0">
                  <c:v>环网</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B53-8243-8AE7-9085006FDC39}"/>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B53-8243-8AE7-9085006FDC39}"/>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B53-8243-8AE7-9085006FDC39}"/>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Sheet2!$J$11:$J$13</c:f>
              <c:strCache>
                <c:ptCount val="3"/>
                <c:pt idx="0">
                  <c:v>&gt;80%</c:v>
                </c:pt>
                <c:pt idx="1">
                  <c:v>20%-80%</c:v>
                </c:pt>
                <c:pt idx="2">
                  <c:v>&lt;20%</c:v>
                </c:pt>
              </c:strCache>
            </c:strRef>
          </c:cat>
          <c:val>
            <c:numRef>
              <c:f>Sheet2!$K$11:$K$13</c:f>
              <c:numCache>
                <c:formatCode>General</c:formatCode>
                <c:ptCount val="3"/>
                <c:pt idx="0">
                  <c:v>82</c:v>
                </c:pt>
                <c:pt idx="1">
                  <c:v>348</c:v>
                </c:pt>
                <c:pt idx="2">
                  <c:v>483</c:v>
                </c:pt>
              </c:numCache>
            </c:numRef>
          </c:val>
          <c:extLst>
            <c:ext xmlns:c16="http://schemas.microsoft.com/office/drawing/2014/chart" uri="{C3380CC4-5D6E-409C-BE32-E72D297353CC}">
              <c16:uniqueId val="{00000006-EB53-8243-8AE7-9085006FDC39}"/>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b="1" i="0" baseline="0" dirty="0">
                <a:solidFill>
                  <a:schemeClr val="bg1"/>
                </a:solidFill>
                <a:effectLst/>
              </a:rPr>
              <a:t>PTN ring utilization in </a:t>
            </a:r>
            <a:r>
              <a:rPr lang="en-US" altLang="zh-CN" sz="1800" b="1" i="0" baseline="0" dirty="0" err="1">
                <a:solidFill>
                  <a:schemeClr val="bg1"/>
                </a:solidFill>
                <a:effectLst/>
              </a:rPr>
              <a:t>Kaili</a:t>
            </a:r>
            <a:endParaRPr lang="zh-CN" altLang="zh-CN" dirty="0">
              <a:solidFill>
                <a:schemeClr val="bg1"/>
              </a:solidFill>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'[五层五类证明文件（饶倩胤）.xls]Sheet3'!$G$9</c:f>
              <c:strCache>
                <c:ptCount val="1"/>
                <c:pt idx="0">
                  <c:v>优化前环带宽利用率（%）</c:v>
                </c:pt>
              </c:strCache>
            </c:strRef>
          </c:tx>
          <c:spPr>
            <a:solidFill>
              <a:schemeClr val="accent1"/>
            </a:solidFill>
            <a:ln>
              <a:noFill/>
            </a:ln>
            <a:effectLst/>
          </c:spPr>
          <c:invertIfNegative val="0"/>
          <c:cat>
            <c:strRef>
              <c:f>'[五层五类证明文件（饶倩胤）.xls]Sheet3'!$F$10:$F$25</c:f>
              <c:strCache>
                <c:ptCount val="16"/>
                <c:pt idx="0">
                  <c:v>环1</c:v>
                </c:pt>
                <c:pt idx="1">
                  <c:v>环2</c:v>
                </c:pt>
                <c:pt idx="2">
                  <c:v>环3</c:v>
                </c:pt>
                <c:pt idx="3">
                  <c:v>环4</c:v>
                </c:pt>
                <c:pt idx="4">
                  <c:v>环5</c:v>
                </c:pt>
                <c:pt idx="5">
                  <c:v>环6</c:v>
                </c:pt>
                <c:pt idx="6">
                  <c:v>环7</c:v>
                </c:pt>
                <c:pt idx="7">
                  <c:v>环8</c:v>
                </c:pt>
                <c:pt idx="8">
                  <c:v>环9</c:v>
                </c:pt>
                <c:pt idx="9">
                  <c:v>环10</c:v>
                </c:pt>
                <c:pt idx="10">
                  <c:v>环11</c:v>
                </c:pt>
                <c:pt idx="11">
                  <c:v>环12</c:v>
                </c:pt>
                <c:pt idx="12">
                  <c:v>环13</c:v>
                </c:pt>
                <c:pt idx="13">
                  <c:v>环14</c:v>
                </c:pt>
                <c:pt idx="14">
                  <c:v>环15</c:v>
                </c:pt>
                <c:pt idx="15">
                  <c:v>环16</c:v>
                </c:pt>
              </c:strCache>
            </c:strRef>
          </c:cat>
          <c:val>
            <c:numRef>
              <c:f>'[五层五类证明文件（饶倩胤）.xls]Sheet3'!$G$10:$G$25</c:f>
              <c:numCache>
                <c:formatCode>General</c:formatCode>
                <c:ptCount val="16"/>
                <c:pt idx="0">
                  <c:v>95.87</c:v>
                </c:pt>
                <c:pt idx="1">
                  <c:v>95.66</c:v>
                </c:pt>
                <c:pt idx="2">
                  <c:v>95.22</c:v>
                </c:pt>
                <c:pt idx="3">
                  <c:v>92.06</c:v>
                </c:pt>
                <c:pt idx="4">
                  <c:v>91.87</c:v>
                </c:pt>
                <c:pt idx="5">
                  <c:v>91.08</c:v>
                </c:pt>
                <c:pt idx="6">
                  <c:v>87.99</c:v>
                </c:pt>
                <c:pt idx="7">
                  <c:v>87.48</c:v>
                </c:pt>
                <c:pt idx="8">
                  <c:v>85.74</c:v>
                </c:pt>
                <c:pt idx="9">
                  <c:v>81.849999999999994</c:v>
                </c:pt>
                <c:pt idx="10">
                  <c:v>76</c:v>
                </c:pt>
                <c:pt idx="11">
                  <c:v>73.88</c:v>
                </c:pt>
                <c:pt idx="12">
                  <c:v>73.73</c:v>
                </c:pt>
                <c:pt idx="13">
                  <c:v>73</c:v>
                </c:pt>
                <c:pt idx="14">
                  <c:v>71.930000000000007</c:v>
                </c:pt>
                <c:pt idx="15">
                  <c:v>71.91</c:v>
                </c:pt>
              </c:numCache>
            </c:numRef>
          </c:val>
          <c:extLst>
            <c:ext xmlns:c16="http://schemas.microsoft.com/office/drawing/2014/chart" uri="{C3380CC4-5D6E-409C-BE32-E72D297353CC}">
              <c16:uniqueId val="{00000000-ED7D-7942-BCF1-5B16E5DC6A07}"/>
            </c:ext>
          </c:extLst>
        </c:ser>
        <c:ser>
          <c:idx val="1"/>
          <c:order val="1"/>
          <c:tx>
            <c:strRef>
              <c:f>'[五层五类证明文件（饶倩胤）.xls]Sheet3'!$H$9</c:f>
              <c:strCache>
                <c:ptCount val="1"/>
                <c:pt idx="0">
                  <c:v>优化后环带宽利用率（%）</c:v>
                </c:pt>
              </c:strCache>
            </c:strRef>
          </c:tx>
          <c:spPr>
            <a:solidFill>
              <a:schemeClr val="accent2"/>
            </a:solidFill>
            <a:ln>
              <a:noFill/>
            </a:ln>
            <a:effectLst/>
          </c:spPr>
          <c:invertIfNegative val="0"/>
          <c:cat>
            <c:strRef>
              <c:f>'[五层五类证明文件（饶倩胤）.xls]Sheet3'!$F$10:$F$25</c:f>
              <c:strCache>
                <c:ptCount val="16"/>
                <c:pt idx="0">
                  <c:v>环1</c:v>
                </c:pt>
                <c:pt idx="1">
                  <c:v>环2</c:v>
                </c:pt>
                <c:pt idx="2">
                  <c:v>环3</c:v>
                </c:pt>
                <c:pt idx="3">
                  <c:v>环4</c:v>
                </c:pt>
                <c:pt idx="4">
                  <c:v>环5</c:v>
                </c:pt>
                <c:pt idx="5">
                  <c:v>环6</c:v>
                </c:pt>
                <c:pt idx="6">
                  <c:v>环7</c:v>
                </c:pt>
                <c:pt idx="7">
                  <c:v>环8</c:v>
                </c:pt>
                <c:pt idx="8">
                  <c:v>环9</c:v>
                </c:pt>
                <c:pt idx="9">
                  <c:v>环10</c:v>
                </c:pt>
                <c:pt idx="10">
                  <c:v>环11</c:v>
                </c:pt>
                <c:pt idx="11">
                  <c:v>环12</c:v>
                </c:pt>
                <c:pt idx="12">
                  <c:v>环13</c:v>
                </c:pt>
                <c:pt idx="13">
                  <c:v>环14</c:v>
                </c:pt>
                <c:pt idx="14">
                  <c:v>环15</c:v>
                </c:pt>
                <c:pt idx="15">
                  <c:v>环16</c:v>
                </c:pt>
              </c:strCache>
            </c:strRef>
          </c:cat>
          <c:val>
            <c:numRef>
              <c:f>'[五层五类证明文件（饶倩胤）.xls]Sheet3'!$H$10:$H$25</c:f>
              <c:numCache>
                <c:formatCode>General</c:formatCode>
                <c:ptCount val="16"/>
                <c:pt idx="0">
                  <c:v>38.49</c:v>
                </c:pt>
                <c:pt idx="1">
                  <c:v>39.56</c:v>
                </c:pt>
                <c:pt idx="2">
                  <c:v>31.21</c:v>
                </c:pt>
                <c:pt idx="3">
                  <c:v>37.159999999999997</c:v>
                </c:pt>
                <c:pt idx="4">
                  <c:v>31.16</c:v>
                </c:pt>
                <c:pt idx="5">
                  <c:v>38.340000000000003</c:v>
                </c:pt>
                <c:pt idx="6">
                  <c:v>39.06</c:v>
                </c:pt>
                <c:pt idx="7">
                  <c:v>38.9</c:v>
                </c:pt>
                <c:pt idx="8">
                  <c:v>40.9</c:v>
                </c:pt>
                <c:pt idx="9">
                  <c:v>38.86</c:v>
                </c:pt>
                <c:pt idx="10">
                  <c:v>27.81</c:v>
                </c:pt>
                <c:pt idx="11">
                  <c:v>27.826000000000001</c:v>
                </c:pt>
                <c:pt idx="12">
                  <c:v>38.76</c:v>
                </c:pt>
                <c:pt idx="13">
                  <c:v>39.57</c:v>
                </c:pt>
                <c:pt idx="14">
                  <c:v>39.54</c:v>
                </c:pt>
                <c:pt idx="15">
                  <c:v>38.49</c:v>
                </c:pt>
              </c:numCache>
            </c:numRef>
          </c:val>
          <c:extLst>
            <c:ext xmlns:c16="http://schemas.microsoft.com/office/drawing/2014/chart" uri="{C3380CC4-5D6E-409C-BE32-E72D297353CC}">
              <c16:uniqueId val="{00000001-ED7D-7942-BCF1-5B16E5DC6A07}"/>
            </c:ext>
          </c:extLst>
        </c:ser>
        <c:dLbls>
          <c:showLegendKey val="0"/>
          <c:showVal val="0"/>
          <c:showCatName val="0"/>
          <c:showSerName val="0"/>
          <c:showPercent val="0"/>
          <c:showBubbleSize val="0"/>
        </c:dLbls>
        <c:gapWidth val="219"/>
        <c:overlap val="-27"/>
        <c:axId val="741283960"/>
        <c:axId val="741284744"/>
      </c:barChart>
      <c:catAx>
        <c:axId val="741283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741284744"/>
        <c:crosses val="autoZero"/>
        <c:auto val="1"/>
        <c:lblAlgn val="ctr"/>
        <c:lblOffset val="100"/>
        <c:noMultiLvlLbl val="0"/>
      </c:catAx>
      <c:valAx>
        <c:axId val="741284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74128396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Entry>
      <c:legendEntry>
        <c:idx val="1"/>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'[Microsoft PowerPoint 中的图表]Sheet1'!$C$1</c:f>
              <c:strCache>
                <c:ptCount val="1"/>
                <c:pt idx="0">
                  <c:v>环1流量</c:v>
                </c:pt>
              </c:strCache>
            </c:strRef>
          </c:tx>
          <c:spPr>
            <a:solidFill>
              <a:schemeClr val="accent1"/>
            </a:solidFill>
            <a:ln>
              <a:noFill/>
            </a:ln>
            <a:effectLst/>
          </c:spPr>
          <c:invertIfNegative val="0"/>
          <c:cat>
            <c:numRef>
              <c:f>'[Microsoft PowerPoint 中的图表]Sheet1'!$B$2:$B$26</c:f>
              <c:numCache>
                <c:formatCode>h:mm</c:formatCode>
                <c:ptCount val="25"/>
                <c:pt idx="0">
                  <c:v>0.875</c:v>
                </c:pt>
                <c:pt idx="1">
                  <c:v>0.91666666666666696</c:v>
                </c:pt>
                <c:pt idx="2">
                  <c:v>0.95833333333333337</c:v>
                </c:pt>
                <c:pt idx="3">
                  <c:v>0</c:v>
                </c:pt>
                <c:pt idx="4">
                  <c:v>4.1666666666666664E-2</c:v>
                </c:pt>
                <c:pt idx="5">
                  <c:v>8.3333333333333301E-2</c:v>
                </c:pt>
                <c:pt idx="6">
                  <c:v>0.125</c:v>
                </c:pt>
                <c:pt idx="7">
                  <c:v>0.16666666666666699</c:v>
                </c:pt>
                <c:pt idx="8">
                  <c:v>0.20833333333333301</c:v>
                </c:pt>
                <c:pt idx="9">
                  <c:v>0.25</c:v>
                </c:pt>
                <c:pt idx="10">
                  <c:v>0.29166666666666702</c:v>
                </c:pt>
                <c:pt idx="11">
                  <c:v>0.33333333333333298</c:v>
                </c:pt>
                <c:pt idx="12">
                  <c:v>0.375</c:v>
                </c:pt>
                <c:pt idx="13">
                  <c:v>0.41666666666666702</c:v>
                </c:pt>
                <c:pt idx="14">
                  <c:v>0.45833333333333298</c:v>
                </c:pt>
                <c:pt idx="15">
                  <c:v>0.5</c:v>
                </c:pt>
                <c:pt idx="16">
                  <c:v>0.54166666666666696</c:v>
                </c:pt>
                <c:pt idx="17">
                  <c:v>0.58333333333333304</c:v>
                </c:pt>
                <c:pt idx="18">
                  <c:v>0.625</c:v>
                </c:pt>
                <c:pt idx="19">
                  <c:v>0.66666666666666696</c:v>
                </c:pt>
                <c:pt idx="20">
                  <c:v>0.70833333333333304</c:v>
                </c:pt>
                <c:pt idx="21">
                  <c:v>0.75</c:v>
                </c:pt>
                <c:pt idx="22">
                  <c:v>0.79166666666666696</c:v>
                </c:pt>
                <c:pt idx="23">
                  <c:v>0.83333333333333304</c:v>
                </c:pt>
                <c:pt idx="24">
                  <c:v>0.875</c:v>
                </c:pt>
              </c:numCache>
            </c:numRef>
          </c:cat>
          <c:val>
            <c:numRef>
              <c:f>'[Microsoft PowerPoint 中的图表]Sheet1'!$C$2:$C$26</c:f>
              <c:numCache>
                <c:formatCode>0.00%</c:formatCode>
                <c:ptCount val="25"/>
                <c:pt idx="0">
                  <c:v>0.94540000000000002</c:v>
                </c:pt>
                <c:pt idx="1">
                  <c:v>0.90380000000000005</c:v>
                </c:pt>
                <c:pt idx="2">
                  <c:v>0.84619999999999995</c:v>
                </c:pt>
                <c:pt idx="3">
                  <c:v>0.80430000000000001</c:v>
                </c:pt>
                <c:pt idx="4">
                  <c:v>0.1724</c:v>
                </c:pt>
                <c:pt idx="5">
                  <c:v>0.25650000000000001</c:v>
                </c:pt>
                <c:pt idx="6">
                  <c:v>0.22450000000000001</c:v>
                </c:pt>
                <c:pt idx="7">
                  <c:v>0.22470000000000001</c:v>
                </c:pt>
                <c:pt idx="8">
                  <c:v>0.21690000000000001</c:v>
                </c:pt>
                <c:pt idx="9">
                  <c:v>0.28970000000000001</c:v>
                </c:pt>
                <c:pt idx="10">
                  <c:v>0.34150000000000003</c:v>
                </c:pt>
                <c:pt idx="11">
                  <c:v>0.45569999999999999</c:v>
                </c:pt>
                <c:pt idx="12">
                  <c:v>0.44779999999999998</c:v>
                </c:pt>
                <c:pt idx="13">
                  <c:v>0.3755</c:v>
                </c:pt>
                <c:pt idx="14">
                  <c:v>0.38329999999999997</c:v>
                </c:pt>
                <c:pt idx="15">
                  <c:v>0.38650000000000001</c:v>
                </c:pt>
                <c:pt idx="16">
                  <c:v>0.37890000000000001</c:v>
                </c:pt>
                <c:pt idx="17">
                  <c:v>0.39589999999999997</c:v>
                </c:pt>
                <c:pt idx="18">
                  <c:v>0.38519999999999999</c:v>
                </c:pt>
                <c:pt idx="19">
                  <c:v>0.374</c:v>
                </c:pt>
                <c:pt idx="20">
                  <c:v>0.37590000000000001</c:v>
                </c:pt>
                <c:pt idx="21">
                  <c:v>0.38800000000000001</c:v>
                </c:pt>
                <c:pt idx="22">
                  <c:v>0.39539999999999997</c:v>
                </c:pt>
                <c:pt idx="23">
                  <c:v>0.42659999999999998</c:v>
                </c:pt>
                <c:pt idx="24">
                  <c:v>0.41959999999999997</c:v>
                </c:pt>
              </c:numCache>
            </c:numRef>
          </c:val>
          <c:extLst>
            <c:ext xmlns:c16="http://schemas.microsoft.com/office/drawing/2014/chart" uri="{C3380CC4-5D6E-409C-BE32-E72D297353CC}">
              <c16:uniqueId val="{00000000-0071-DE46-B9D5-3C809D8805F2}"/>
            </c:ext>
          </c:extLst>
        </c:ser>
        <c:ser>
          <c:idx val="1"/>
          <c:order val="1"/>
          <c:tx>
            <c:strRef>
              <c:f>'[Microsoft PowerPoint 中的图表]Sheet1'!$D$1</c:f>
              <c:strCache>
                <c:ptCount val="1"/>
                <c:pt idx="0">
                  <c:v>环10流量</c:v>
                </c:pt>
              </c:strCache>
            </c:strRef>
          </c:tx>
          <c:spPr>
            <a:solidFill>
              <a:schemeClr val="accent2"/>
            </a:solidFill>
            <a:ln>
              <a:noFill/>
            </a:ln>
            <a:effectLst/>
          </c:spPr>
          <c:invertIfNegative val="0"/>
          <c:cat>
            <c:numRef>
              <c:f>'[Microsoft PowerPoint 中的图表]Sheet1'!$B$2:$B$26</c:f>
              <c:numCache>
                <c:formatCode>h:mm</c:formatCode>
                <c:ptCount val="25"/>
                <c:pt idx="0">
                  <c:v>0.875</c:v>
                </c:pt>
                <c:pt idx="1">
                  <c:v>0.91666666666666696</c:v>
                </c:pt>
                <c:pt idx="2">
                  <c:v>0.95833333333333337</c:v>
                </c:pt>
                <c:pt idx="3">
                  <c:v>0</c:v>
                </c:pt>
                <c:pt idx="4">
                  <c:v>4.1666666666666664E-2</c:v>
                </c:pt>
                <c:pt idx="5">
                  <c:v>8.3333333333333301E-2</c:v>
                </c:pt>
                <c:pt idx="6">
                  <c:v>0.125</c:v>
                </c:pt>
                <c:pt idx="7">
                  <c:v>0.16666666666666699</c:v>
                </c:pt>
                <c:pt idx="8">
                  <c:v>0.20833333333333301</c:v>
                </c:pt>
                <c:pt idx="9">
                  <c:v>0.25</c:v>
                </c:pt>
                <c:pt idx="10">
                  <c:v>0.29166666666666702</c:v>
                </c:pt>
                <c:pt idx="11">
                  <c:v>0.33333333333333298</c:v>
                </c:pt>
                <c:pt idx="12">
                  <c:v>0.375</c:v>
                </c:pt>
                <c:pt idx="13">
                  <c:v>0.41666666666666702</c:v>
                </c:pt>
                <c:pt idx="14">
                  <c:v>0.45833333333333298</c:v>
                </c:pt>
                <c:pt idx="15">
                  <c:v>0.5</c:v>
                </c:pt>
                <c:pt idx="16">
                  <c:v>0.54166666666666696</c:v>
                </c:pt>
                <c:pt idx="17">
                  <c:v>0.58333333333333304</c:v>
                </c:pt>
                <c:pt idx="18">
                  <c:v>0.625</c:v>
                </c:pt>
                <c:pt idx="19">
                  <c:v>0.66666666666666696</c:v>
                </c:pt>
                <c:pt idx="20">
                  <c:v>0.70833333333333304</c:v>
                </c:pt>
                <c:pt idx="21">
                  <c:v>0.75</c:v>
                </c:pt>
                <c:pt idx="22">
                  <c:v>0.79166666666666696</c:v>
                </c:pt>
                <c:pt idx="23">
                  <c:v>0.83333333333333304</c:v>
                </c:pt>
                <c:pt idx="24">
                  <c:v>0.875</c:v>
                </c:pt>
              </c:numCache>
            </c:numRef>
          </c:cat>
          <c:val>
            <c:numRef>
              <c:f>'[Microsoft PowerPoint 中的图表]Sheet1'!$D$2:$D$26</c:f>
              <c:numCache>
                <c:formatCode>0.00%</c:formatCode>
                <c:ptCount val="25"/>
                <c:pt idx="0">
                  <c:v>0.84540000000000004</c:v>
                </c:pt>
                <c:pt idx="1">
                  <c:v>0.82330000000000003</c:v>
                </c:pt>
                <c:pt idx="2">
                  <c:v>0.80430000000000001</c:v>
                </c:pt>
                <c:pt idx="3">
                  <c:v>0.78280000000000005</c:v>
                </c:pt>
                <c:pt idx="4">
                  <c:v>0.17469999999999999</c:v>
                </c:pt>
                <c:pt idx="5">
                  <c:v>0.26690000000000003</c:v>
                </c:pt>
                <c:pt idx="6">
                  <c:v>0.2334</c:v>
                </c:pt>
                <c:pt idx="7">
                  <c:v>0.23369999999999999</c:v>
                </c:pt>
                <c:pt idx="8">
                  <c:v>0.22639999999999999</c:v>
                </c:pt>
                <c:pt idx="9">
                  <c:v>0.29799999999999999</c:v>
                </c:pt>
                <c:pt idx="10">
                  <c:v>0.33139999999999997</c:v>
                </c:pt>
                <c:pt idx="11">
                  <c:v>0.44850000000000001</c:v>
                </c:pt>
                <c:pt idx="12">
                  <c:v>0.43869999999999998</c:v>
                </c:pt>
                <c:pt idx="13">
                  <c:v>0.40639999999999998</c:v>
                </c:pt>
                <c:pt idx="14">
                  <c:v>0.37590000000000001</c:v>
                </c:pt>
                <c:pt idx="15">
                  <c:v>0.39789999999999998</c:v>
                </c:pt>
                <c:pt idx="16">
                  <c:v>0.39950000000000002</c:v>
                </c:pt>
                <c:pt idx="17">
                  <c:v>0.38729999999999998</c:v>
                </c:pt>
                <c:pt idx="18">
                  <c:v>0.37590000000000001</c:v>
                </c:pt>
                <c:pt idx="19">
                  <c:v>0.3644</c:v>
                </c:pt>
                <c:pt idx="20">
                  <c:v>0.39679999999999999</c:v>
                </c:pt>
                <c:pt idx="21">
                  <c:v>0.39489999999999997</c:v>
                </c:pt>
                <c:pt idx="22">
                  <c:v>0.44790000000000002</c:v>
                </c:pt>
                <c:pt idx="23">
                  <c:v>0.43359999999999999</c:v>
                </c:pt>
                <c:pt idx="24">
                  <c:v>0.42580000000000001</c:v>
                </c:pt>
              </c:numCache>
            </c:numRef>
          </c:val>
          <c:extLst>
            <c:ext xmlns:c16="http://schemas.microsoft.com/office/drawing/2014/chart" uri="{C3380CC4-5D6E-409C-BE32-E72D297353CC}">
              <c16:uniqueId val="{00000001-0071-DE46-B9D5-3C809D8805F2}"/>
            </c:ext>
          </c:extLst>
        </c:ser>
        <c:dLbls>
          <c:showLegendKey val="0"/>
          <c:showVal val="0"/>
          <c:showCatName val="0"/>
          <c:showSerName val="0"/>
          <c:showPercent val="0"/>
          <c:showBubbleSize val="0"/>
        </c:dLbls>
        <c:gapWidth val="219"/>
        <c:overlap val="-27"/>
        <c:axId val="748058456"/>
        <c:axId val="748059632"/>
      </c:barChart>
      <c:catAx>
        <c:axId val="748058456"/>
        <c:scaling>
          <c:orientation val="minMax"/>
        </c:scaling>
        <c:delete val="0"/>
        <c:axPos val="b"/>
        <c:numFmt formatCode="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748059632"/>
        <c:crosses val="autoZero"/>
        <c:auto val="1"/>
        <c:lblAlgn val="ctr"/>
        <c:lblOffset val="100"/>
        <c:noMultiLvlLbl val="0"/>
      </c:catAx>
      <c:valAx>
        <c:axId val="74805963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748058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98B94E-C896-E247-A59F-2C19D69BBE60}"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zh-CN" altLang="en-US"/>
        </a:p>
      </dgm:t>
    </dgm:pt>
    <dgm:pt modelId="{0BE7C082-A683-8D48-89DA-AC71DB460BC8}">
      <dgm:prSet phldrT="[文本]" custT="1"/>
      <dgm:spPr/>
      <dgm:t>
        <a:bodyPr/>
        <a:lstStyle/>
        <a:p>
          <a:r>
            <a:rPr lang="en-US" altLang="zh-CN" sz="1000" b="0" dirty="0">
              <a:solidFill>
                <a:schemeClr val="bg1"/>
              </a:solidFill>
              <a:latin typeface="Microsoft YaHei" panose="020B0503020204020204" pitchFamily="34" charset="-122"/>
              <a:ea typeface="Microsoft YaHei" panose="020B0503020204020204" pitchFamily="34" charset="-122"/>
            </a:rPr>
            <a:t>New Tech</a:t>
          </a:r>
          <a:endParaRPr lang="zh-CN" altLang="en-US" sz="1000" b="0" dirty="0">
            <a:solidFill>
              <a:schemeClr val="bg1"/>
            </a:solidFill>
            <a:latin typeface="Microsoft YaHei" panose="020B0503020204020204" pitchFamily="34" charset="-122"/>
            <a:ea typeface="Microsoft YaHei" panose="020B0503020204020204" pitchFamily="34" charset="-122"/>
          </a:endParaRPr>
        </a:p>
      </dgm:t>
    </dgm:pt>
    <dgm:pt modelId="{3D90C808-4ACE-EA49-892E-F339D4986A8B}" type="parTrans" cxnId="{AFD2893F-395B-E84C-8241-0F95453A8363}">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12E8291B-569A-0842-AF3D-1A35140AF0E9}" type="sibTrans" cxnId="{AFD2893F-395B-E84C-8241-0F95453A8363}">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D7FCA60F-26AE-3D47-9CE1-7647885286D7}">
      <dgm:prSet phldrT="[文本]" custT="1"/>
      <dgm:spPr/>
      <dgm:t>
        <a:bodyPr/>
        <a:lstStyle/>
        <a:p>
          <a:r>
            <a:rPr lang="en-US" altLang="zh-CN" sz="1000" b="0" dirty="0">
              <a:solidFill>
                <a:schemeClr val="bg1"/>
              </a:solidFill>
              <a:latin typeface="Microsoft YaHei" panose="020B0503020204020204" pitchFamily="34" charset="-122"/>
              <a:ea typeface="Microsoft YaHei" panose="020B0503020204020204" pitchFamily="34" charset="-122"/>
            </a:rPr>
            <a:t>ISP screening</a:t>
          </a:r>
          <a:endParaRPr lang="zh-CN" altLang="en-US" sz="1000" b="0" dirty="0">
            <a:solidFill>
              <a:schemeClr val="bg1"/>
            </a:solidFill>
            <a:latin typeface="Microsoft YaHei" panose="020B0503020204020204" pitchFamily="34" charset="-122"/>
            <a:ea typeface="Microsoft YaHei" panose="020B0503020204020204" pitchFamily="34" charset="-122"/>
          </a:endParaRPr>
        </a:p>
      </dgm:t>
    </dgm:pt>
    <dgm:pt modelId="{10F6512B-28C7-5344-BD3D-255239FC21C9}" type="parTrans" cxnId="{24366C84-4835-6942-A61C-5B2E743B9596}">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C0AC708F-877F-2140-88CC-DC261A0FD385}" type="sibTrans" cxnId="{24366C84-4835-6942-A61C-5B2E743B9596}">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CA1918C6-1682-1C4A-BC1A-F61A2B637412}">
      <dgm:prSet phldrT="[文本]" custT="1"/>
      <dgm:spPr/>
      <dgm:t>
        <a:bodyPr/>
        <a:lstStyle/>
        <a:p>
          <a:r>
            <a:rPr lang="en-US" altLang="zh-CN" sz="1000" b="0" dirty="0">
              <a:solidFill>
                <a:schemeClr val="bg1"/>
              </a:solidFill>
              <a:latin typeface="Microsoft YaHei" panose="020B0503020204020204" pitchFamily="34" charset="-122"/>
              <a:ea typeface="Microsoft YaHei" panose="020B0503020204020204" pitchFamily="34" charset="-122"/>
            </a:rPr>
            <a:t>Platform Update</a:t>
          </a:r>
          <a:endParaRPr lang="zh-CN" altLang="en-US" sz="1000" b="0" dirty="0">
            <a:solidFill>
              <a:schemeClr val="bg1"/>
            </a:solidFill>
            <a:latin typeface="Microsoft YaHei" panose="020B0503020204020204" pitchFamily="34" charset="-122"/>
            <a:ea typeface="Microsoft YaHei" panose="020B0503020204020204" pitchFamily="34" charset="-122"/>
          </a:endParaRPr>
        </a:p>
      </dgm:t>
    </dgm:pt>
    <dgm:pt modelId="{1D9915FE-C8E2-4E4F-B7D3-C900C0C55381}" type="parTrans" cxnId="{8F1B1C30-0C37-734F-B23D-1BC1F52014A5}">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A9D85B29-0268-0147-835C-95CAA3297C6D}" type="sibTrans" cxnId="{8F1B1C30-0C37-734F-B23D-1BC1F52014A5}">
      <dgm:prSet/>
      <dgm:spPr/>
      <dgm:t>
        <a:bodyPr/>
        <a:lstStyle/>
        <a:p>
          <a:endParaRPr lang="zh-CN" altLang="en-US" sz="1000" b="0">
            <a:solidFill>
              <a:schemeClr val="bg1"/>
            </a:solidFill>
            <a:latin typeface="Microsoft YaHei" panose="020B0503020204020204" pitchFamily="34" charset="-122"/>
            <a:ea typeface="Microsoft YaHei" panose="020B0503020204020204" pitchFamily="34" charset="-122"/>
          </a:endParaRPr>
        </a:p>
      </dgm:t>
    </dgm:pt>
    <dgm:pt modelId="{C54044C7-5B24-254A-9096-A69882FE94DB}">
      <dgm:prSet phldrT="[文本]" custT="1"/>
      <dgm:spPr/>
      <dgm:t>
        <a:bodyPr/>
        <a:lstStyle/>
        <a:p>
          <a:r>
            <a:rPr lang="en-US" altLang="zh-CN" sz="1000" b="0" dirty="0">
              <a:solidFill>
                <a:schemeClr val="bg1"/>
              </a:solidFill>
              <a:latin typeface="Microsoft YaHei" panose="020B0503020204020204" pitchFamily="34" charset="-122"/>
              <a:ea typeface="Microsoft YaHei" panose="020B0503020204020204" pitchFamily="34" charset="-122"/>
            </a:rPr>
            <a:t>Platform defect</a:t>
          </a:r>
          <a:endParaRPr lang="zh-CN" altLang="en-US" sz="1000" b="0" dirty="0">
            <a:solidFill>
              <a:schemeClr val="bg1"/>
            </a:solidFill>
            <a:latin typeface="Microsoft YaHei" panose="020B0503020204020204" pitchFamily="34" charset="-122"/>
            <a:ea typeface="Microsoft YaHei" panose="020B0503020204020204" pitchFamily="34" charset="-122"/>
          </a:endParaRPr>
        </a:p>
      </dgm:t>
    </dgm:pt>
    <dgm:pt modelId="{ADD41AAA-4F3C-324A-B353-47BCF55DC4FA}" type="parTrans" cxnId="{8B017CA4-DB3C-EE4D-9FE4-4B56168C4569}">
      <dgm:prSet/>
      <dgm:spPr/>
      <dgm:t>
        <a:bodyPr/>
        <a:lstStyle/>
        <a:p>
          <a:endParaRPr lang="zh-CN" altLang="en-US"/>
        </a:p>
      </dgm:t>
    </dgm:pt>
    <dgm:pt modelId="{C246EA16-BEEE-2A40-A908-338ABA2D9275}" type="sibTrans" cxnId="{8B017CA4-DB3C-EE4D-9FE4-4B56168C4569}">
      <dgm:prSet/>
      <dgm:spPr/>
      <dgm:t>
        <a:bodyPr/>
        <a:lstStyle/>
        <a:p>
          <a:endParaRPr lang="zh-CN" altLang="en-US"/>
        </a:p>
      </dgm:t>
    </dgm:pt>
    <dgm:pt modelId="{BF8BAAF4-9E43-694C-9BC6-0BA708BF4D86}" type="pres">
      <dgm:prSet presAssocID="{2698B94E-C896-E247-A59F-2C19D69BBE60}" presName="cycle" presStyleCnt="0">
        <dgm:presLayoutVars>
          <dgm:dir/>
          <dgm:resizeHandles val="exact"/>
        </dgm:presLayoutVars>
      </dgm:prSet>
      <dgm:spPr/>
    </dgm:pt>
    <dgm:pt modelId="{FB63C7DF-6B93-5C45-A3BB-6C1B36CFBCE1}" type="pres">
      <dgm:prSet presAssocID="{C54044C7-5B24-254A-9096-A69882FE94DB}" presName="dummy" presStyleCnt="0"/>
      <dgm:spPr/>
    </dgm:pt>
    <dgm:pt modelId="{65DBC4CA-770A-964A-AA5D-46F59516B764}" type="pres">
      <dgm:prSet presAssocID="{C54044C7-5B24-254A-9096-A69882FE94DB}" presName="node" presStyleLbl="revTx" presStyleIdx="0" presStyleCnt="4">
        <dgm:presLayoutVars>
          <dgm:bulletEnabled val="1"/>
        </dgm:presLayoutVars>
      </dgm:prSet>
      <dgm:spPr/>
    </dgm:pt>
    <dgm:pt modelId="{F239037F-5E27-F148-970E-04297A5B778E}" type="pres">
      <dgm:prSet presAssocID="{C246EA16-BEEE-2A40-A908-338ABA2D9275}" presName="sibTrans" presStyleLbl="node1" presStyleIdx="0" presStyleCnt="4"/>
      <dgm:spPr/>
    </dgm:pt>
    <dgm:pt modelId="{2F13388A-44E5-134A-B75C-91C2BB005AF2}" type="pres">
      <dgm:prSet presAssocID="{0BE7C082-A683-8D48-89DA-AC71DB460BC8}" presName="dummy" presStyleCnt="0"/>
      <dgm:spPr/>
    </dgm:pt>
    <dgm:pt modelId="{83B5F209-40FF-BA43-B6F2-F3AE2CB9DF56}" type="pres">
      <dgm:prSet presAssocID="{0BE7C082-A683-8D48-89DA-AC71DB460BC8}" presName="node" presStyleLbl="revTx" presStyleIdx="1" presStyleCnt="4">
        <dgm:presLayoutVars>
          <dgm:bulletEnabled val="1"/>
        </dgm:presLayoutVars>
      </dgm:prSet>
      <dgm:spPr/>
    </dgm:pt>
    <dgm:pt modelId="{54267BEF-A983-1047-9C4D-7937E0AEE464}" type="pres">
      <dgm:prSet presAssocID="{12E8291B-569A-0842-AF3D-1A35140AF0E9}" presName="sibTrans" presStyleLbl="node1" presStyleIdx="1" presStyleCnt="4"/>
      <dgm:spPr/>
    </dgm:pt>
    <dgm:pt modelId="{62563CE4-A148-0C49-AE4F-BF52D62D02EA}" type="pres">
      <dgm:prSet presAssocID="{D7FCA60F-26AE-3D47-9CE1-7647885286D7}" presName="dummy" presStyleCnt="0"/>
      <dgm:spPr/>
    </dgm:pt>
    <dgm:pt modelId="{04310E01-2A6E-3B4C-AEAA-5F6087A72E5E}" type="pres">
      <dgm:prSet presAssocID="{D7FCA60F-26AE-3D47-9CE1-7647885286D7}" presName="node" presStyleLbl="revTx" presStyleIdx="2" presStyleCnt="4">
        <dgm:presLayoutVars>
          <dgm:bulletEnabled val="1"/>
        </dgm:presLayoutVars>
      </dgm:prSet>
      <dgm:spPr/>
    </dgm:pt>
    <dgm:pt modelId="{81F2CD26-A137-D94C-A33B-213D8CB2F690}" type="pres">
      <dgm:prSet presAssocID="{C0AC708F-877F-2140-88CC-DC261A0FD385}" presName="sibTrans" presStyleLbl="node1" presStyleIdx="2" presStyleCnt="4"/>
      <dgm:spPr/>
    </dgm:pt>
    <dgm:pt modelId="{03B091FD-2AD5-1A43-BF62-382319013A66}" type="pres">
      <dgm:prSet presAssocID="{CA1918C6-1682-1C4A-BC1A-F61A2B637412}" presName="dummy" presStyleCnt="0"/>
      <dgm:spPr/>
    </dgm:pt>
    <dgm:pt modelId="{3B5BE754-5741-0145-8802-A34C886A3ABE}" type="pres">
      <dgm:prSet presAssocID="{CA1918C6-1682-1C4A-BC1A-F61A2B637412}" presName="node" presStyleLbl="revTx" presStyleIdx="3" presStyleCnt="4">
        <dgm:presLayoutVars>
          <dgm:bulletEnabled val="1"/>
        </dgm:presLayoutVars>
      </dgm:prSet>
      <dgm:spPr/>
    </dgm:pt>
    <dgm:pt modelId="{663EAF0C-43B5-834A-9A35-60C5B1FA52F3}" type="pres">
      <dgm:prSet presAssocID="{A9D85B29-0268-0147-835C-95CAA3297C6D}" presName="sibTrans" presStyleLbl="node1" presStyleIdx="3" presStyleCnt="4"/>
      <dgm:spPr/>
    </dgm:pt>
  </dgm:ptLst>
  <dgm:cxnLst>
    <dgm:cxn modelId="{8F1B1C30-0C37-734F-B23D-1BC1F52014A5}" srcId="{2698B94E-C896-E247-A59F-2C19D69BBE60}" destId="{CA1918C6-1682-1C4A-BC1A-F61A2B637412}" srcOrd="3" destOrd="0" parTransId="{1D9915FE-C8E2-4E4F-B7D3-C900C0C55381}" sibTransId="{A9D85B29-0268-0147-835C-95CAA3297C6D}"/>
    <dgm:cxn modelId="{AFD2893F-395B-E84C-8241-0F95453A8363}" srcId="{2698B94E-C896-E247-A59F-2C19D69BBE60}" destId="{0BE7C082-A683-8D48-89DA-AC71DB460BC8}" srcOrd="1" destOrd="0" parTransId="{3D90C808-4ACE-EA49-892E-F339D4986A8B}" sibTransId="{12E8291B-569A-0842-AF3D-1A35140AF0E9}"/>
    <dgm:cxn modelId="{70E44045-A8DD-4E4D-BF5B-F7D7901E8DC5}" type="presOf" srcId="{2698B94E-C896-E247-A59F-2C19D69BBE60}" destId="{BF8BAAF4-9E43-694C-9BC6-0BA708BF4D86}" srcOrd="0" destOrd="0" presId="urn:microsoft.com/office/officeart/2005/8/layout/cycle1"/>
    <dgm:cxn modelId="{24366C84-4835-6942-A61C-5B2E743B9596}" srcId="{2698B94E-C896-E247-A59F-2C19D69BBE60}" destId="{D7FCA60F-26AE-3D47-9CE1-7647885286D7}" srcOrd="2" destOrd="0" parTransId="{10F6512B-28C7-5344-BD3D-255239FC21C9}" sibTransId="{C0AC708F-877F-2140-88CC-DC261A0FD385}"/>
    <dgm:cxn modelId="{65FDA68B-B742-CC4C-A727-3B374DC6F24E}" type="presOf" srcId="{A9D85B29-0268-0147-835C-95CAA3297C6D}" destId="{663EAF0C-43B5-834A-9A35-60C5B1FA52F3}" srcOrd="0" destOrd="0" presId="urn:microsoft.com/office/officeart/2005/8/layout/cycle1"/>
    <dgm:cxn modelId="{322FE096-7CAA-7D4F-BC68-25204E5F9099}" type="presOf" srcId="{CA1918C6-1682-1C4A-BC1A-F61A2B637412}" destId="{3B5BE754-5741-0145-8802-A34C886A3ABE}" srcOrd="0" destOrd="0" presId="urn:microsoft.com/office/officeart/2005/8/layout/cycle1"/>
    <dgm:cxn modelId="{A1B6C8A1-C2E7-2948-B956-16D450D98965}" type="presOf" srcId="{12E8291B-569A-0842-AF3D-1A35140AF0E9}" destId="{54267BEF-A983-1047-9C4D-7937E0AEE464}" srcOrd="0" destOrd="0" presId="urn:microsoft.com/office/officeart/2005/8/layout/cycle1"/>
    <dgm:cxn modelId="{8B017CA4-DB3C-EE4D-9FE4-4B56168C4569}" srcId="{2698B94E-C896-E247-A59F-2C19D69BBE60}" destId="{C54044C7-5B24-254A-9096-A69882FE94DB}" srcOrd="0" destOrd="0" parTransId="{ADD41AAA-4F3C-324A-B353-47BCF55DC4FA}" sibTransId="{C246EA16-BEEE-2A40-A908-338ABA2D9275}"/>
    <dgm:cxn modelId="{6C54E5B3-5563-4842-8B93-C792E139ABAF}" type="presOf" srcId="{D7FCA60F-26AE-3D47-9CE1-7647885286D7}" destId="{04310E01-2A6E-3B4C-AEAA-5F6087A72E5E}" srcOrd="0" destOrd="0" presId="urn:microsoft.com/office/officeart/2005/8/layout/cycle1"/>
    <dgm:cxn modelId="{B0478BC9-1FAB-0746-8843-7CFB77748444}" type="presOf" srcId="{0BE7C082-A683-8D48-89DA-AC71DB460BC8}" destId="{83B5F209-40FF-BA43-B6F2-F3AE2CB9DF56}" srcOrd="0" destOrd="0" presId="urn:microsoft.com/office/officeart/2005/8/layout/cycle1"/>
    <dgm:cxn modelId="{D05A68CF-D347-C649-AE10-09477AA9ED61}" type="presOf" srcId="{C246EA16-BEEE-2A40-A908-338ABA2D9275}" destId="{F239037F-5E27-F148-970E-04297A5B778E}" srcOrd="0" destOrd="0" presId="urn:microsoft.com/office/officeart/2005/8/layout/cycle1"/>
    <dgm:cxn modelId="{31D254D6-265A-5040-93C7-21E31EF741DD}" type="presOf" srcId="{C0AC708F-877F-2140-88CC-DC261A0FD385}" destId="{81F2CD26-A137-D94C-A33B-213D8CB2F690}" srcOrd="0" destOrd="0" presId="urn:microsoft.com/office/officeart/2005/8/layout/cycle1"/>
    <dgm:cxn modelId="{50266CDD-A75F-AC42-AA78-A812300A4108}" type="presOf" srcId="{C54044C7-5B24-254A-9096-A69882FE94DB}" destId="{65DBC4CA-770A-964A-AA5D-46F59516B764}" srcOrd="0" destOrd="0" presId="urn:microsoft.com/office/officeart/2005/8/layout/cycle1"/>
    <dgm:cxn modelId="{633C8139-1CF1-CD4E-89EA-326749DC7D6A}" type="presParOf" srcId="{BF8BAAF4-9E43-694C-9BC6-0BA708BF4D86}" destId="{FB63C7DF-6B93-5C45-A3BB-6C1B36CFBCE1}" srcOrd="0" destOrd="0" presId="urn:microsoft.com/office/officeart/2005/8/layout/cycle1"/>
    <dgm:cxn modelId="{209384BB-49F5-E34C-9AEA-B0198D432683}" type="presParOf" srcId="{BF8BAAF4-9E43-694C-9BC6-0BA708BF4D86}" destId="{65DBC4CA-770A-964A-AA5D-46F59516B764}" srcOrd="1" destOrd="0" presId="urn:microsoft.com/office/officeart/2005/8/layout/cycle1"/>
    <dgm:cxn modelId="{ABAE212A-A990-F24E-8847-B78BF7DB6F51}" type="presParOf" srcId="{BF8BAAF4-9E43-694C-9BC6-0BA708BF4D86}" destId="{F239037F-5E27-F148-970E-04297A5B778E}" srcOrd="2" destOrd="0" presId="urn:microsoft.com/office/officeart/2005/8/layout/cycle1"/>
    <dgm:cxn modelId="{2E727857-F7A8-9B4E-9688-CE9584FDF1E2}" type="presParOf" srcId="{BF8BAAF4-9E43-694C-9BC6-0BA708BF4D86}" destId="{2F13388A-44E5-134A-B75C-91C2BB005AF2}" srcOrd="3" destOrd="0" presId="urn:microsoft.com/office/officeart/2005/8/layout/cycle1"/>
    <dgm:cxn modelId="{E5FBF19E-64A6-164F-BB14-6C6584FF9C61}" type="presParOf" srcId="{BF8BAAF4-9E43-694C-9BC6-0BA708BF4D86}" destId="{83B5F209-40FF-BA43-B6F2-F3AE2CB9DF56}" srcOrd="4" destOrd="0" presId="urn:microsoft.com/office/officeart/2005/8/layout/cycle1"/>
    <dgm:cxn modelId="{E22E377D-AFCC-3D4A-BFE9-3E4E2DFA9CA5}" type="presParOf" srcId="{BF8BAAF4-9E43-694C-9BC6-0BA708BF4D86}" destId="{54267BEF-A983-1047-9C4D-7937E0AEE464}" srcOrd="5" destOrd="0" presId="urn:microsoft.com/office/officeart/2005/8/layout/cycle1"/>
    <dgm:cxn modelId="{BAC260DD-4481-1244-9F8E-3C06ABDB8DBF}" type="presParOf" srcId="{BF8BAAF4-9E43-694C-9BC6-0BA708BF4D86}" destId="{62563CE4-A148-0C49-AE4F-BF52D62D02EA}" srcOrd="6" destOrd="0" presId="urn:microsoft.com/office/officeart/2005/8/layout/cycle1"/>
    <dgm:cxn modelId="{E2D9830B-4995-904D-A38A-60C59CA523F1}" type="presParOf" srcId="{BF8BAAF4-9E43-694C-9BC6-0BA708BF4D86}" destId="{04310E01-2A6E-3B4C-AEAA-5F6087A72E5E}" srcOrd="7" destOrd="0" presId="urn:microsoft.com/office/officeart/2005/8/layout/cycle1"/>
    <dgm:cxn modelId="{A6FBCA36-B571-9B43-B97E-ED7BA7CE7820}" type="presParOf" srcId="{BF8BAAF4-9E43-694C-9BC6-0BA708BF4D86}" destId="{81F2CD26-A137-D94C-A33B-213D8CB2F690}" srcOrd="8" destOrd="0" presId="urn:microsoft.com/office/officeart/2005/8/layout/cycle1"/>
    <dgm:cxn modelId="{2D281DA2-BF2D-984E-8A7B-3A4B934028F7}" type="presParOf" srcId="{BF8BAAF4-9E43-694C-9BC6-0BA708BF4D86}" destId="{03B091FD-2AD5-1A43-BF62-382319013A66}" srcOrd="9" destOrd="0" presId="urn:microsoft.com/office/officeart/2005/8/layout/cycle1"/>
    <dgm:cxn modelId="{7F50AA8A-5AE4-1747-9292-12B2A4674BDF}" type="presParOf" srcId="{BF8BAAF4-9E43-694C-9BC6-0BA708BF4D86}" destId="{3B5BE754-5741-0145-8802-A34C886A3ABE}" srcOrd="10" destOrd="0" presId="urn:microsoft.com/office/officeart/2005/8/layout/cycle1"/>
    <dgm:cxn modelId="{6F50A77D-6C9A-3D41-B3A9-61264CF5877A}" type="presParOf" srcId="{BF8BAAF4-9E43-694C-9BC6-0BA708BF4D86}" destId="{663EAF0C-43B5-834A-9A35-60C5B1FA52F3}" srcOrd="11" destOrd="0" presId="urn:microsoft.com/office/officeart/2005/8/layout/cycle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BC4CA-770A-964A-AA5D-46F59516B764}">
      <dsp:nvSpPr>
        <dsp:cNvPr id="0" name=""/>
        <dsp:cNvSpPr/>
      </dsp:nvSpPr>
      <dsp:spPr>
        <a:xfrm>
          <a:off x="1078613" y="32106"/>
          <a:ext cx="507854" cy="507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0" kern="1200" dirty="0">
              <a:solidFill>
                <a:schemeClr val="bg1"/>
              </a:solidFill>
              <a:latin typeface="Microsoft YaHei" panose="020B0503020204020204" pitchFamily="34" charset="-122"/>
              <a:ea typeface="Microsoft YaHei" panose="020B0503020204020204" pitchFamily="34" charset="-122"/>
            </a:rPr>
            <a:t>Platform defect</a:t>
          </a:r>
          <a:endParaRPr lang="zh-CN" altLang="en-US" sz="1000" b="0" kern="1200" dirty="0">
            <a:solidFill>
              <a:schemeClr val="bg1"/>
            </a:solidFill>
            <a:latin typeface="Microsoft YaHei" panose="020B0503020204020204" pitchFamily="34" charset="-122"/>
            <a:ea typeface="Microsoft YaHei" panose="020B0503020204020204" pitchFamily="34" charset="-122"/>
          </a:endParaRPr>
        </a:p>
      </dsp:txBody>
      <dsp:txXfrm>
        <a:off x="1078613" y="32106"/>
        <a:ext cx="507854" cy="507854"/>
      </dsp:txXfrm>
    </dsp:sp>
    <dsp:sp modelId="{F239037F-5E27-F148-970E-04297A5B778E}">
      <dsp:nvSpPr>
        <dsp:cNvPr id="0" name=""/>
        <dsp:cNvSpPr/>
      </dsp:nvSpPr>
      <dsp:spPr>
        <a:xfrm>
          <a:off x="184117" y="118"/>
          <a:ext cx="1434338" cy="1434338"/>
        </a:xfrm>
        <a:prstGeom prst="circularArrow">
          <a:avLst>
            <a:gd name="adj1" fmla="val 6904"/>
            <a:gd name="adj2" fmla="val 465533"/>
            <a:gd name="adj3" fmla="val 548656"/>
            <a:gd name="adj4" fmla="val 20585812"/>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5F209-40FF-BA43-B6F2-F3AE2CB9DF56}">
      <dsp:nvSpPr>
        <dsp:cNvPr id="0" name=""/>
        <dsp:cNvSpPr/>
      </dsp:nvSpPr>
      <dsp:spPr>
        <a:xfrm>
          <a:off x="1078613" y="894614"/>
          <a:ext cx="507854" cy="507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0" kern="1200" dirty="0">
              <a:solidFill>
                <a:schemeClr val="bg1"/>
              </a:solidFill>
              <a:latin typeface="Microsoft YaHei" panose="020B0503020204020204" pitchFamily="34" charset="-122"/>
              <a:ea typeface="Microsoft YaHei" panose="020B0503020204020204" pitchFamily="34" charset="-122"/>
            </a:rPr>
            <a:t>New Tech</a:t>
          </a:r>
          <a:endParaRPr lang="zh-CN" altLang="en-US" sz="1000" b="0" kern="1200" dirty="0">
            <a:solidFill>
              <a:schemeClr val="bg1"/>
            </a:solidFill>
            <a:latin typeface="Microsoft YaHei" panose="020B0503020204020204" pitchFamily="34" charset="-122"/>
            <a:ea typeface="Microsoft YaHei" panose="020B0503020204020204" pitchFamily="34" charset="-122"/>
          </a:endParaRPr>
        </a:p>
      </dsp:txBody>
      <dsp:txXfrm>
        <a:off x="1078613" y="894614"/>
        <a:ext cx="507854" cy="507854"/>
      </dsp:txXfrm>
    </dsp:sp>
    <dsp:sp modelId="{54267BEF-A983-1047-9C4D-7937E0AEE464}">
      <dsp:nvSpPr>
        <dsp:cNvPr id="0" name=""/>
        <dsp:cNvSpPr/>
      </dsp:nvSpPr>
      <dsp:spPr>
        <a:xfrm>
          <a:off x="184117" y="118"/>
          <a:ext cx="1434338" cy="1434338"/>
        </a:xfrm>
        <a:prstGeom prst="circularArrow">
          <a:avLst>
            <a:gd name="adj1" fmla="val 6904"/>
            <a:gd name="adj2" fmla="val 465533"/>
            <a:gd name="adj3" fmla="val 5948656"/>
            <a:gd name="adj4" fmla="val 4385812"/>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310E01-2A6E-3B4C-AEAA-5F6087A72E5E}">
      <dsp:nvSpPr>
        <dsp:cNvPr id="0" name=""/>
        <dsp:cNvSpPr/>
      </dsp:nvSpPr>
      <dsp:spPr>
        <a:xfrm>
          <a:off x="216106" y="894614"/>
          <a:ext cx="507854" cy="507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0" kern="1200" dirty="0">
              <a:solidFill>
                <a:schemeClr val="bg1"/>
              </a:solidFill>
              <a:latin typeface="Microsoft YaHei" panose="020B0503020204020204" pitchFamily="34" charset="-122"/>
              <a:ea typeface="Microsoft YaHei" panose="020B0503020204020204" pitchFamily="34" charset="-122"/>
            </a:rPr>
            <a:t>ISP screening</a:t>
          </a:r>
          <a:endParaRPr lang="zh-CN" altLang="en-US" sz="1000" b="0" kern="1200" dirty="0">
            <a:solidFill>
              <a:schemeClr val="bg1"/>
            </a:solidFill>
            <a:latin typeface="Microsoft YaHei" panose="020B0503020204020204" pitchFamily="34" charset="-122"/>
            <a:ea typeface="Microsoft YaHei" panose="020B0503020204020204" pitchFamily="34" charset="-122"/>
          </a:endParaRPr>
        </a:p>
      </dsp:txBody>
      <dsp:txXfrm>
        <a:off x="216106" y="894614"/>
        <a:ext cx="507854" cy="507854"/>
      </dsp:txXfrm>
    </dsp:sp>
    <dsp:sp modelId="{81F2CD26-A137-D94C-A33B-213D8CB2F690}">
      <dsp:nvSpPr>
        <dsp:cNvPr id="0" name=""/>
        <dsp:cNvSpPr/>
      </dsp:nvSpPr>
      <dsp:spPr>
        <a:xfrm>
          <a:off x="184117" y="118"/>
          <a:ext cx="1434338" cy="1434338"/>
        </a:xfrm>
        <a:prstGeom prst="circularArrow">
          <a:avLst>
            <a:gd name="adj1" fmla="val 6904"/>
            <a:gd name="adj2" fmla="val 465533"/>
            <a:gd name="adj3" fmla="val 11348656"/>
            <a:gd name="adj4" fmla="val 9785812"/>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5BE754-5741-0145-8802-A34C886A3ABE}">
      <dsp:nvSpPr>
        <dsp:cNvPr id="0" name=""/>
        <dsp:cNvSpPr/>
      </dsp:nvSpPr>
      <dsp:spPr>
        <a:xfrm>
          <a:off x="216106" y="32106"/>
          <a:ext cx="507854" cy="507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b="0" kern="1200" dirty="0">
              <a:solidFill>
                <a:schemeClr val="bg1"/>
              </a:solidFill>
              <a:latin typeface="Microsoft YaHei" panose="020B0503020204020204" pitchFamily="34" charset="-122"/>
              <a:ea typeface="Microsoft YaHei" panose="020B0503020204020204" pitchFamily="34" charset="-122"/>
            </a:rPr>
            <a:t>Platform Update</a:t>
          </a:r>
          <a:endParaRPr lang="zh-CN" altLang="en-US" sz="1000" b="0" kern="1200" dirty="0">
            <a:solidFill>
              <a:schemeClr val="bg1"/>
            </a:solidFill>
            <a:latin typeface="Microsoft YaHei" panose="020B0503020204020204" pitchFamily="34" charset="-122"/>
            <a:ea typeface="Microsoft YaHei" panose="020B0503020204020204" pitchFamily="34" charset="-122"/>
          </a:endParaRPr>
        </a:p>
      </dsp:txBody>
      <dsp:txXfrm>
        <a:off x="216106" y="32106"/>
        <a:ext cx="507854" cy="507854"/>
      </dsp:txXfrm>
    </dsp:sp>
    <dsp:sp modelId="{663EAF0C-43B5-834A-9A35-60C5B1FA52F3}">
      <dsp:nvSpPr>
        <dsp:cNvPr id="0" name=""/>
        <dsp:cNvSpPr/>
      </dsp:nvSpPr>
      <dsp:spPr>
        <a:xfrm>
          <a:off x="184117" y="118"/>
          <a:ext cx="1434338" cy="1434338"/>
        </a:xfrm>
        <a:prstGeom prst="circularArrow">
          <a:avLst>
            <a:gd name="adj1" fmla="val 6904"/>
            <a:gd name="adj2" fmla="val 465533"/>
            <a:gd name="adj3" fmla="val 16748656"/>
            <a:gd name="adj4" fmla="val 15185812"/>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73902-320E-448D-B32C-0EBC57029223}" type="datetimeFigureOut">
              <a:rPr lang="zh-CN" altLang="en-US" smtClean="0"/>
              <a:pPr/>
              <a:t>2020/12/11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FF7CA-CF69-40BB-9AC5-F97F4E786BEF}" type="slidenum">
              <a:rPr lang="zh-CN" altLang="en-US" smtClean="0"/>
              <a:pPr/>
              <a:t>‹#›</a:t>
            </a:fld>
            <a:endParaRPr lang="zh-CN" altLang="en-US"/>
          </a:p>
        </p:txBody>
      </p:sp>
    </p:spTree>
    <p:extLst>
      <p:ext uri="{BB962C8B-B14F-4D97-AF65-F5344CB8AC3E}">
        <p14:creationId xmlns:p14="http://schemas.microsoft.com/office/powerpoint/2010/main" val="1865029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传输是网络的血管，血管通过传输网各个节点连接而成，有效的利用各个节点才能组成高效的网络，但实际情况并不乐观。</a:t>
            </a:r>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3</a:t>
            </a:fld>
            <a:endParaRPr lang="zh-CN" altLang="en-US"/>
          </a:p>
        </p:txBody>
      </p:sp>
    </p:spTree>
    <p:extLst>
      <p:ext uri="{BB962C8B-B14F-4D97-AF65-F5344CB8AC3E}">
        <p14:creationId xmlns:p14="http://schemas.microsoft.com/office/powerpoint/2010/main" val="475339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左图是根据拓扑还原</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市原始拓扑，右图是优化后拓扑，其中绿色点就是被优化的节点。请点击一下动画，由于图比较密，我们选择一个地方放大显示。我们的拓扑优化思路是先搜索出低负载链路进行融合处理，再搜索出高负载链路进行拆分处理，最后再进行一次低负载链路优化，获得优化拓扑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13</a:t>
            </a:fld>
            <a:endParaRPr lang="zh-CN" altLang="en-US"/>
          </a:p>
        </p:txBody>
      </p:sp>
    </p:spTree>
    <p:extLst>
      <p:ext uri="{BB962C8B-B14F-4D97-AF65-F5344CB8AC3E}">
        <p14:creationId xmlns:p14="http://schemas.microsoft.com/office/powerpoint/2010/main" val="258242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左图是根据拓扑还原</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市原始拓扑，右图是优化后拓扑，其中绿色点就是被优化的节点。请点击一下动画，由于图比较密，我们选择一个地方放大显示。我们的拓扑优化思路是先搜索出低负载链路进行融合处理，再搜索出高负载链路进行拆分处理，最后再进行一次低负载链路优化，获得优化拓扑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14</a:t>
            </a:fld>
            <a:endParaRPr lang="zh-CN" altLang="en-US"/>
          </a:p>
        </p:txBody>
      </p:sp>
    </p:spTree>
    <p:extLst>
      <p:ext uri="{BB962C8B-B14F-4D97-AF65-F5344CB8AC3E}">
        <p14:creationId xmlns:p14="http://schemas.microsoft.com/office/powerpoint/2010/main" val="371112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15</a:t>
            </a:fld>
            <a:endParaRPr lang="zh-CN" altLang="en-US"/>
          </a:p>
        </p:txBody>
      </p:sp>
    </p:spTree>
    <p:extLst>
      <p:ext uri="{BB962C8B-B14F-4D97-AF65-F5344CB8AC3E}">
        <p14:creationId xmlns:p14="http://schemas.microsoft.com/office/powerpoint/2010/main" val="4033059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我们团队</a:t>
            </a:r>
            <a:r>
              <a:rPr lang="zh-CN" altLang="zh-CN" sz="1200" kern="1200" dirty="0">
                <a:solidFill>
                  <a:schemeClr val="tx1"/>
                </a:solidFill>
                <a:effectLst/>
                <a:latin typeface="+mn-lt"/>
                <a:ea typeface="+mn-ea"/>
                <a:cs typeface="+mn-cs"/>
              </a:rPr>
              <a:t>最终得分为</a:t>
            </a:r>
            <a:r>
              <a:rPr lang="en-US" altLang="zh-CN" sz="1200" kern="1200" dirty="0">
                <a:solidFill>
                  <a:schemeClr val="tx1"/>
                </a:solidFill>
                <a:effectLst/>
                <a:latin typeface="+mn-lt"/>
                <a:ea typeface="+mn-ea"/>
                <a:cs typeface="+mn-cs"/>
              </a:rPr>
              <a:t>44.55</a:t>
            </a:r>
            <a:r>
              <a:rPr lang="zh-CN" altLang="zh-CN" sz="1200" kern="1200" dirty="0">
                <a:solidFill>
                  <a:schemeClr val="tx1"/>
                </a:solidFill>
                <a:effectLst/>
                <a:latin typeface="+mn-lt"/>
                <a:ea typeface="+mn-ea"/>
                <a:cs typeface="+mn-cs"/>
              </a:rPr>
              <a:t>分，排名第二。</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17</a:t>
            </a:fld>
            <a:endParaRPr lang="zh-CN" altLang="en-US"/>
          </a:p>
        </p:txBody>
      </p:sp>
    </p:spTree>
    <p:extLst>
      <p:ext uri="{BB962C8B-B14F-4D97-AF65-F5344CB8AC3E}">
        <p14:creationId xmlns:p14="http://schemas.microsoft.com/office/powerpoint/2010/main" val="3370782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我们团队</a:t>
            </a:r>
            <a:r>
              <a:rPr lang="zh-CN" altLang="zh-CN" sz="1200" kern="1200" dirty="0">
                <a:solidFill>
                  <a:schemeClr val="tx1"/>
                </a:solidFill>
                <a:effectLst/>
                <a:latin typeface="+mn-lt"/>
                <a:ea typeface="+mn-ea"/>
                <a:cs typeface="+mn-cs"/>
              </a:rPr>
              <a:t>最终得分为</a:t>
            </a:r>
            <a:r>
              <a:rPr lang="en-US" altLang="zh-CN" sz="1200" kern="1200" dirty="0">
                <a:solidFill>
                  <a:schemeClr val="tx1"/>
                </a:solidFill>
                <a:effectLst/>
                <a:latin typeface="+mn-lt"/>
                <a:ea typeface="+mn-ea"/>
                <a:cs typeface="+mn-cs"/>
              </a:rPr>
              <a:t>44.55</a:t>
            </a:r>
            <a:r>
              <a:rPr lang="zh-CN" altLang="zh-CN" sz="1200" kern="1200" dirty="0">
                <a:solidFill>
                  <a:schemeClr val="tx1"/>
                </a:solidFill>
                <a:effectLst/>
                <a:latin typeface="+mn-lt"/>
                <a:ea typeface="+mn-ea"/>
                <a:cs typeface="+mn-cs"/>
              </a:rPr>
              <a:t>分，排名第二。</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18</a:t>
            </a:fld>
            <a:endParaRPr lang="zh-CN" altLang="en-US"/>
          </a:p>
        </p:txBody>
      </p:sp>
    </p:spTree>
    <p:extLst>
      <p:ext uri="{BB962C8B-B14F-4D97-AF65-F5344CB8AC3E}">
        <p14:creationId xmlns:p14="http://schemas.microsoft.com/office/powerpoint/2010/main" val="3548962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19</a:t>
            </a:fld>
            <a:endParaRPr lang="zh-CN" altLang="en-US"/>
          </a:p>
        </p:txBody>
      </p:sp>
    </p:spTree>
    <p:extLst>
      <p:ext uri="{BB962C8B-B14F-4D97-AF65-F5344CB8AC3E}">
        <p14:creationId xmlns:p14="http://schemas.microsoft.com/office/powerpoint/2010/main" val="3501736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20</a:t>
            </a:fld>
            <a:endParaRPr lang="zh-CN" altLang="en-US"/>
          </a:p>
        </p:txBody>
      </p:sp>
    </p:spTree>
    <p:extLst>
      <p:ext uri="{BB962C8B-B14F-4D97-AF65-F5344CB8AC3E}">
        <p14:creationId xmlns:p14="http://schemas.microsoft.com/office/powerpoint/2010/main" val="37015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solidFill>
                <a:latin typeface="微软雅黑" panose="020B0503020204020204" pitchFamily="34" charset="-122"/>
                <a:ea typeface="微软雅黑" panose="020B0503020204020204" pitchFamily="34" charset="-122"/>
              </a:rPr>
              <a:t>选择中国移动贵州凯里市进行试点，为确保网络稳定，每次调整后进入</a:t>
            </a:r>
            <a:r>
              <a:rPr lang="en-US" altLang="zh-CN" sz="1200" b="1" dirty="0">
                <a:solidFill>
                  <a:schemeClr val="bg1"/>
                </a:solidFill>
                <a:latin typeface="微软雅黑" panose="020B0503020204020204" pitchFamily="34" charset="-122"/>
                <a:ea typeface="微软雅黑" panose="020B0503020204020204" pitchFamily="34" charset="-122"/>
              </a:rPr>
              <a:t>3</a:t>
            </a:r>
            <a:r>
              <a:rPr lang="zh-CN" altLang="en-US" sz="1200" b="1" dirty="0">
                <a:solidFill>
                  <a:schemeClr val="bg1"/>
                </a:solidFill>
                <a:latin typeface="微软雅黑" panose="020B0503020204020204" pitchFamily="34" charset="-122"/>
                <a:ea typeface="微软雅黑" panose="020B0503020204020204" pitchFamily="34" charset="-122"/>
              </a:rPr>
              <a:t>天的观察周期，经过</a:t>
            </a:r>
            <a:r>
              <a:rPr lang="en-US" altLang="zh-CN" sz="1200" b="1" dirty="0">
                <a:solidFill>
                  <a:schemeClr val="bg1"/>
                </a:solidFill>
                <a:latin typeface="微软雅黑" panose="020B0503020204020204" pitchFamily="34" charset="-122"/>
                <a:ea typeface="微软雅黑" panose="020B0503020204020204" pitchFamily="34" charset="-122"/>
              </a:rPr>
              <a:t>20</a:t>
            </a:r>
            <a:r>
              <a:rPr lang="zh-CN" altLang="en-US" sz="1200" b="1" dirty="0">
                <a:solidFill>
                  <a:schemeClr val="bg1"/>
                </a:solidFill>
                <a:latin typeface="微软雅黑" panose="020B0503020204020204" pitchFamily="34" charset="-122"/>
                <a:ea typeface="微软雅黑" panose="020B0503020204020204" pitchFamily="34" charset="-122"/>
              </a:rPr>
              <a:t>次调整，在没有新增节点和扩容的基础上，带宽利用率越限环链从</a:t>
            </a:r>
            <a:r>
              <a:rPr lang="en-US" altLang="zh-CN" sz="1200" b="1" dirty="0">
                <a:solidFill>
                  <a:schemeClr val="bg1"/>
                </a:solidFill>
                <a:latin typeface="微软雅黑" panose="020B0503020204020204" pitchFamily="34" charset="-122"/>
                <a:ea typeface="微软雅黑" panose="020B0503020204020204" pitchFamily="34" charset="-122"/>
              </a:rPr>
              <a:t>16</a:t>
            </a:r>
            <a:r>
              <a:rPr lang="zh-CN" altLang="en-US" sz="1200" b="1" dirty="0">
                <a:solidFill>
                  <a:schemeClr val="bg1"/>
                </a:solidFill>
                <a:latin typeface="微软雅黑" panose="020B0503020204020204" pitchFamily="34" charset="-122"/>
                <a:ea typeface="微软雅黑" panose="020B0503020204020204" pitchFamily="34" charset="-122"/>
              </a:rPr>
              <a:t>个优化为</a:t>
            </a:r>
            <a:r>
              <a:rPr lang="en-US" altLang="zh-CN" sz="1200" b="1" dirty="0">
                <a:solidFill>
                  <a:schemeClr val="bg1"/>
                </a:solidFill>
                <a:latin typeface="微软雅黑" panose="020B0503020204020204" pitchFamily="34" charset="-122"/>
                <a:ea typeface="微软雅黑" panose="020B0503020204020204" pitchFamily="34" charset="-122"/>
              </a:rPr>
              <a:t>0</a:t>
            </a:r>
            <a:r>
              <a:rPr lang="zh-CN" altLang="en-US" sz="1200" b="1" dirty="0">
                <a:solidFill>
                  <a:schemeClr val="bg1"/>
                </a:solidFill>
                <a:latin typeface="微软雅黑" panose="020B0503020204020204" pitchFamily="34" charset="-122"/>
                <a:ea typeface="微软雅黑" panose="020B0503020204020204" pitchFamily="34" charset="-122"/>
              </a:rPr>
              <a:t>，整体网络峰值带宽利用率均低于</a:t>
            </a:r>
            <a:r>
              <a:rPr lang="en-US" altLang="zh-CN" sz="1200" b="1" dirty="0">
                <a:solidFill>
                  <a:schemeClr val="bg1"/>
                </a:solidFill>
                <a:latin typeface="微软雅黑" panose="020B0503020204020204" pitchFamily="34" charset="-122"/>
                <a:ea typeface="微软雅黑" panose="020B0503020204020204" pitchFamily="34" charset="-122"/>
              </a:rPr>
              <a:t>70%</a:t>
            </a:r>
            <a:r>
              <a:rPr lang="zh-CN" altLang="en-US" sz="1200" b="1" dirty="0">
                <a:solidFill>
                  <a:schemeClr val="bg1"/>
                </a:solidFill>
                <a:latin typeface="微软雅黑" panose="020B0503020204020204" pitchFamily="34" charset="-122"/>
                <a:ea typeface="微软雅黑" panose="020B0503020204020204" pitchFamily="34" charset="-122"/>
              </a:rPr>
              <a:t>。本次网络拓扑优化较传统方案节省建设成本</a:t>
            </a:r>
            <a:r>
              <a:rPr lang="en-US" altLang="zh-CN" sz="1200" b="1" dirty="0">
                <a:solidFill>
                  <a:schemeClr val="bg1"/>
                </a:solidFill>
                <a:latin typeface="微软雅黑" panose="020B0503020204020204" pitchFamily="34" charset="-122"/>
                <a:ea typeface="微软雅黑" panose="020B0503020204020204" pitchFamily="34" charset="-122"/>
              </a:rPr>
              <a:t>260</a:t>
            </a:r>
            <a:r>
              <a:rPr lang="zh-CN" altLang="en-US" sz="1200" b="1" dirty="0">
                <a:solidFill>
                  <a:schemeClr val="bg1"/>
                </a:solidFill>
                <a:latin typeface="微软雅黑" panose="020B0503020204020204" pitchFamily="34" charset="-122"/>
                <a:ea typeface="微软雅黑" panose="020B0503020204020204" pitchFamily="34" charset="-122"/>
              </a:rPr>
              <a:t>万，人员投入</a:t>
            </a:r>
            <a:r>
              <a:rPr lang="en-US" altLang="zh-CN" sz="1200" b="1" dirty="0">
                <a:solidFill>
                  <a:schemeClr val="bg1"/>
                </a:solidFill>
                <a:latin typeface="微软雅黑" panose="020B0503020204020204" pitchFamily="34" charset="-122"/>
                <a:ea typeface="微软雅黑" panose="020B0503020204020204" pitchFamily="34" charset="-122"/>
              </a:rPr>
              <a:t>17</a:t>
            </a:r>
            <a:r>
              <a:rPr lang="zh-CN" altLang="en-US" sz="1200" b="1" dirty="0">
                <a:solidFill>
                  <a:schemeClr val="bg1"/>
                </a:solidFill>
                <a:latin typeface="微软雅黑" panose="020B0503020204020204" pitchFamily="34" charset="-122"/>
                <a:ea typeface="微软雅黑" panose="020B0503020204020204" pitchFamily="34" charset="-122"/>
              </a:rPr>
              <a:t>人天，提升网络吸收流量</a:t>
            </a:r>
            <a:r>
              <a:rPr lang="en-US" altLang="zh-CN" sz="1200" b="1" dirty="0">
                <a:solidFill>
                  <a:schemeClr val="bg1"/>
                </a:solidFill>
                <a:latin typeface="微软雅黑" panose="020B0503020204020204" pitchFamily="34" charset="-122"/>
                <a:ea typeface="微软雅黑" panose="020B0503020204020204" pitchFamily="34" charset="-122"/>
              </a:rPr>
              <a:t>79TB/</a:t>
            </a:r>
            <a:r>
              <a:rPr lang="zh-CN" altLang="en-US" sz="1200" b="1" dirty="0">
                <a:solidFill>
                  <a:schemeClr val="bg1"/>
                </a:solidFill>
                <a:latin typeface="微软雅黑" panose="020B0503020204020204" pitchFamily="34" charset="-122"/>
                <a:ea typeface="微软雅黑" panose="020B0503020204020204" pitchFamily="34" charset="-122"/>
              </a:rPr>
              <a:t>天。</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21</a:t>
            </a:fld>
            <a:endParaRPr lang="zh-CN" altLang="en-US"/>
          </a:p>
        </p:txBody>
      </p:sp>
    </p:spTree>
    <p:extLst>
      <p:ext uri="{BB962C8B-B14F-4D97-AF65-F5344CB8AC3E}">
        <p14:creationId xmlns:p14="http://schemas.microsoft.com/office/powerpoint/2010/main" val="3321845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solidFill>
                <a:latin typeface="微软雅黑" panose="020B0503020204020204" pitchFamily="34" charset="-122"/>
                <a:ea typeface="微软雅黑" panose="020B0503020204020204" pitchFamily="34" charset="-122"/>
              </a:rPr>
              <a:t>选择中国移动贵州凯里市进行试点，为确保网络稳定，每次调整后进入</a:t>
            </a:r>
            <a:r>
              <a:rPr lang="en-US" altLang="zh-CN" sz="1200" b="1" dirty="0">
                <a:solidFill>
                  <a:schemeClr val="bg1"/>
                </a:solidFill>
                <a:latin typeface="微软雅黑" panose="020B0503020204020204" pitchFamily="34" charset="-122"/>
                <a:ea typeface="微软雅黑" panose="020B0503020204020204" pitchFamily="34" charset="-122"/>
              </a:rPr>
              <a:t>3</a:t>
            </a:r>
            <a:r>
              <a:rPr lang="zh-CN" altLang="en-US" sz="1200" b="1" dirty="0">
                <a:solidFill>
                  <a:schemeClr val="bg1"/>
                </a:solidFill>
                <a:latin typeface="微软雅黑" panose="020B0503020204020204" pitchFamily="34" charset="-122"/>
                <a:ea typeface="微软雅黑" panose="020B0503020204020204" pitchFamily="34" charset="-122"/>
              </a:rPr>
              <a:t>天的观察周期，经过</a:t>
            </a:r>
            <a:r>
              <a:rPr lang="en-US" altLang="zh-CN" sz="1200" b="1" dirty="0">
                <a:solidFill>
                  <a:schemeClr val="bg1"/>
                </a:solidFill>
                <a:latin typeface="微软雅黑" panose="020B0503020204020204" pitchFamily="34" charset="-122"/>
                <a:ea typeface="微软雅黑" panose="020B0503020204020204" pitchFamily="34" charset="-122"/>
              </a:rPr>
              <a:t>20</a:t>
            </a:r>
            <a:r>
              <a:rPr lang="zh-CN" altLang="en-US" sz="1200" b="1" dirty="0">
                <a:solidFill>
                  <a:schemeClr val="bg1"/>
                </a:solidFill>
                <a:latin typeface="微软雅黑" panose="020B0503020204020204" pitchFamily="34" charset="-122"/>
                <a:ea typeface="微软雅黑" panose="020B0503020204020204" pitchFamily="34" charset="-122"/>
              </a:rPr>
              <a:t>次调整，在没有新增节点和扩容的基础上，带宽利用率越限环链从</a:t>
            </a:r>
            <a:r>
              <a:rPr lang="en-US" altLang="zh-CN" sz="1200" b="1" dirty="0">
                <a:solidFill>
                  <a:schemeClr val="bg1"/>
                </a:solidFill>
                <a:latin typeface="微软雅黑" panose="020B0503020204020204" pitchFamily="34" charset="-122"/>
                <a:ea typeface="微软雅黑" panose="020B0503020204020204" pitchFamily="34" charset="-122"/>
              </a:rPr>
              <a:t>16</a:t>
            </a:r>
            <a:r>
              <a:rPr lang="zh-CN" altLang="en-US" sz="1200" b="1" dirty="0">
                <a:solidFill>
                  <a:schemeClr val="bg1"/>
                </a:solidFill>
                <a:latin typeface="微软雅黑" panose="020B0503020204020204" pitchFamily="34" charset="-122"/>
                <a:ea typeface="微软雅黑" panose="020B0503020204020204" pitchFamily="34" charset="-122"/>
              </a:rPr>
              <a:t>个优化为</a:t>
            </a:r>
            <a:r>
              <a:rPr lang="en-US" altLang="zh-CN" sz="1200" b="1" dirty="0">
                <a:solidFill>
                  <a:schemeClr val="bg1"/>
                </a:solidFill>
                <a:latin typeface="微软雅黑" panose="020B0503020204020204" pitchFamily="34" charset="-122"/>
                <a:ea typeface="微软雅黑" panose="020B0503020204020204" pitchFamily="34" charset="-122"/>
              </a:rPr>
              <a:t>0</a:t>
            </a:r>
            <a:r>
              <a:rPr lang="zh-CN" altLang="en-US" sz="1200" b="1" dirty="0">
                <a:solidFill>
                  <a:schemeClr val="bg1"/>
                </a:solidFill>
                <a:latin typeface="微软雅黑" panose="020B0503020204020204" pitchFamily="34" charset="-122"/>
                <a:ea typeface="微软雅黑" panose="020B0503020204020204" pitchFamily="34" charset="-122"/>
              </a:rPr>
              <a:t>，整体网络峰值带宽利用率均低于</a:t>
            </a:r>
            <a:r>
              <a:rPr lang="en-US" altLang="zh-CN" sz="1200" b="1" dirty="0">
                <a:solidFill>
                  <a:schemeClr val="bg1"/>
                </a:solidFill>
                <a:latin typeface="微软雅黑" panose="020B0503020204020204" pitchFamily="34" charset="-122"/>
                <a:ea typeface="微软雅黑" panose="020B0503020204020204" pitchFamily="34" charset="-122"/>
              </a:rPr>
              <a:t>70%</a:t>
            </a:r>
            <a:r>
              <a:rPr lang="zh-CN" altLang="en-US" sz="1200" b="1" dirty="0">
                <a:solidFill>
                  <a:schemeClr val="bg1"/>
                </a:solidFill>
                <a:latin typeface="微软雅黑" panose="020B0503020204020204" pitchFamily="34" charset="-122"/>
                <a:ea typeface="微软雅黑" panose="020B0503020204020204" pitchFamily="34" charset="-122"/>
              </a:rPr>
              <a:t>。本次网络拓扑优化较传统方案节省建设成本</a:t>
            </a:r>
            <a:r>
              <a:rPr lang="en-US" altLang="zh-CN" sz="1200" b="1" dirty="0">
                <a:solidFill>
                  <a:schemeClr val="bg1"/>
                </a:solidFill>
                <a:latin typeface="微软雅黑" panose="020B0503020204020204" pitchFamily="34" charset="-122"/>
                <a:ea typeface="微软雅黑" panose="020B0503020204020204" pitchFamily="34" charset="-122"/>
              </a:rPr>
              <a:t>260</a:t>
            </a:r>
            <a:r>
              <a:rPr lang="zh-CN" altLang="en-US" sz="1200" b="1" dirty="0">
                <a:solidFill>
                  <a:schemeClr val="bg1"/>
                </a:solidFill>
                <a:latin typeface="微软雅黑" panose="020B0503020204020204" pitchFamily="34" charset="-122"/>
                <a:ea typeface="微软雅黑" panose="020B0503020204020204" pitchFamily="34" charset="-122"/>
              </a:rPr>
              <a:t>万，人员投入</a:t>
            </a:r>
            <a:r>
              <a:rPr lang="en-US" altLang="zh-CN" sz="1200" b="1" dirty="0">
                <a:solidFill>
                  <a:schemeClr val="bg1"/>
                </a:solidFill>
                <a:latin typeface="微软雅黑" panose="020B0503020204020204" pitchFamily="34" charset="-122"/>
                <a:ea typeface="微软雅黑" panose="020B0503020204020204" pitchFamily="34" charset="-122"/>
              </a:rPr>
              <a:t>17</a:t>
            </a:r>
            <a:r>
              <a:rPr lang="zh-CN" altLang="en-US" sz="1200" b="1" dirty="0">
                <a:solidFill>
                  <a:schemeClr val="bg1"/>
                </a:solidFill>
                <a:latin typeface="微软雅黑" panose="020B0503020204020204" pitchFamily="34" charset="-122"/>
                <a:ea typeface="微软雅黑" panose="020B0503020204020204" pitchFamily="34" charset="-122"/>
              </a:rPr>
              <a:t>人天，提升网络吸收流量</a:t>
            </a:r>
            <a:r>
              <a:rPr lang="en-US" altLang="zh-CN" sz="1200" b="1" dirty="0">
                <a:solidFill>
                  <a:schemeClr val="bg1"/>
                </a:solidFill>
                <a:latin typeface="微软雅黑" panose="020B0503020204020204" pitchFamily="34" charset="-122"/>
                <a:ea typeface="微软雅黑" panose="020B0503020204020204" pitchFamily="34" charset="-122"/>
              </a:rPr>
              <a:t>79TB/</a:t>
            </a:r>
            <a:r>
              <a:rPr lang="zh-CN" altLang="en-US" sz="1200" b="1" dirty="0">
                <a:solidFill>
                  <a:schemeClr val="bg1"/>
                </a:solidFill>
                <a:latin typeface="微软雅黑" panose="020B0503020204020204" pitchFamily="34" charset="-122"/>
                <a:ea typeface="微软雅黑" panose="020B0503020204020204" pitchFamily="34" charset="-122"/>
              </a:rPr>
              <a:t>天。</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22</a:t>
            </a:fld>
            <a:endParaRPr lang="zh-CN" altLang="en-US"/>
          </a:p>
        </p:txBody>
      </p:sp>
    </p:spTree>
    <p:extLst>
      <p:ext uri="{BB962C8B-B14F-4D97-AF65-F5344CB8AC3E}">
        <p14:creationId xmlns:p14="http://schemas.microsoft.com/office/powerpoint/2010/main" val="1848186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从扩展性上说，可以扩展输入，提升预测准确性和优化效果，也可以扩展输出，用于更多设备预测或更多预测场景。从技术上说，软件方面开源且便于部署。而且成果用于更多城市。从应用上说，可以广泛用于现网网络规划工作，从而支撑即将来临的</a:t>
            </a:r>
            <a:r>
              <a:rPr lang="en-US" altLang="zh-CN" sz="1200" kern="1200" dirty="0">
                <a:solidFill>
                  <a:schemeClr val="tx1"/>
                </a:solidFill>
                <a:effectLst/>
                <a:latin typeface="+mn-lt"/>
                <a:ea typeface="+mn-ea"/>
                <a:cs typeface="+mn-cs"/>
              </a:rPr>
              <a:t>5G</a:t>
            </a:r>
            <a:r>
              <a:rPr lang="zh-CN" altLang="zh-CN" sz="1200" kern="1200" dirty="0">
                <a:solidFill>
                  <a:schemeClr val="tx1"/>
                </a:solidFill>
                <a:effectLst/>
                <a:latin typeface="+mn-lt"/>
                <a:ea typeface="+mn-ea"/>
                <a:cs typeface="+mn-cs"/>
              </a:rPr>
              <a:t>大发展。</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24</a:t>
            </a:fld>
            <a:endParaRPr lang="zh-CN" altLang="en-US"/>
          </a:p>
        </p:txBody>
      </p:sp>
    </p:spTree>
    <p:extLst>
      <p:ext uri="{BB962C8B-B14F-4D97-AF65-F5344CB8AC3E}">
        <p14:creationId xmlns:p14="http://schemas.microsoft.com/office/powerpoint/2010/main" val="332230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传输是网络的血管，血管通过传输网各个节点连接而成，有效的利用各个节点才能组成高效的网络，但实际情况并不乐观。</a:t>
            </a:r>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4</a:t>
            </a:fld>
            <a:endParaRPr lang="zh-CN" altLang="en-US"/>
          </a:p>
        </p:txBody>
      </p:sp>
    </p:spTree>
    <p:extLst>
      <p:ext uri="{BB962C8B-B14F-4D97-AF65-F5344CB8AC3E}">
        <p14:creationId xmlns:p14="http://schemas.microsoft.com/office/powerpoint/2010/main" val="264816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4G</a:t>
            </a:r>
            <a:r>
              <a:rPr kumimoji="1"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时代之前都是人与人的连接，</a:t>
            </a:r>
            <a:r>
              <a:rPr kumimoji="1"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5G</a:t>
            </a:r>
            <a:r>
              <a:rPr kumimoji="1"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时代之后增加了人与物，物与物的连接，最终走向万物互联。网络复杂程度将指数级增长，本次通信运维和</a:t>
            </a:r>
            <a:r>
              <a:rPr kumimoji="1"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AI</a:t>
            </a:r>
            <a:r>
              <a:rPr kumimoji="1"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结合的可能性，可以大幅减轻复杂网络的运维成本，从而加快推动万物互联时代的到来。</a:t>
            </a:r>
            <a:endParaRPr kumimoji="1"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ITU</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框架和标准为智能运维打下基础，在中国移动，借助九天智慧中台和广泛开发者，已经形成人</a:t>
            </a: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平台</a:t>
            </a: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标准的生态圈，孵化出百花齐放的智能运维种子，运营商通过筛选后推动种子成长为大树，形成一个闭环的生态圈。</a:t>
            </a:r>
            <a:endPar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传统通信在</a:t>
            </a: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ITU</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的远期规划下，与</a:t>
            </a: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新技术融合是对</a:t>
            </a: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模式的一种探索，不同于传统</a:t>
            </a: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直接服务于单个客户</a:t>
            </a:r>
            <a:r>
              <a:rPr lang="en-US" altLang="zh-CN" sz="1200" b="1"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toC</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模式，这种新型</a:t>
            </a:r>
            <a:r>
              <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通过服务网络为更多用户是一种</a:t>
            </a:r>
            <a:r>
              <a:rPr lang="en-US" altLang="zh-CN" sz="1200" b="1"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toB</a:t>
            </a:r>
            <a:r>
              <a:rPr lang="zh-CN" altLang="en-US"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模式，是蓝海。</a:t>
            </a:r>
            <a:endPar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endParaRPr lang="en-US" altLang="zh-CN" sz="1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25</a:t>
            </a:fld>
            <a:endParaRPr lang="zh-CN" altLang="en-US"/>
          </a:p>
        </p:txBody>
      </p:sp>
    </p:spTree>
    <p:extLst>
      <p:ext uri="{BB962C8B-B14F-4D97-AF65-F5344CB8AC3E}">
        <p14:creationId xmlns:p14="http://schemas.microsoft.com/office/powerpoint/2010/main" val="3241365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谢谢各位聆听。</a:t>
            </a:r>
            <a:r>
              <a:rPr lang="zh-CN" altLang="zh-CN">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26</a:t>
            </a:fld>
            <a:endParaRPr lang="zh-CN" altLang="en-US"/>
          </a:p>
        </p:txBody>
      </p:sp>
    </p:spTree>
    <p:extLst>
      <p:ext uri="{BB962C8B-B14F-4D97-AF65-F5344CB8AC3E}">
        <p14:creationId xmlns:p14="http://schemas.microsoft.com/office/powerpoint/2010/main" val="1847864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传输是网络的血管，血管通过传输网各个节点连接而成，有效的利用各个节点才能组成高效的网络，但实际情况并不乐观。</a:t>
            </a:r>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5</a:t>
            </a:fld>
            <a:endParaRPr lang="zh-CN" altLang="en-US"/>
          </a:p>
        </p:txBody>
      </p:sp>
    </p:spTree>
    <p:extLst>
      <p:ext uri="{BB962C8B-B14F-4D97-AF65-F5344CB8AC3E}">
        <p14:creationId xmlns:p14="http://schemas.microsoft.com/office/powerpoint/2010/main" val="2219890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为解决上述问题，我们查询了很多参考文献，其中传输新技术的</a:t>
            </a:r>
            <a:r>
              <a:rPr lang="en-US" altLang="zh-CN" dirty="0"/>
              <a:t>SDN</a:t>
            </a:r>
            <a:r>
              <a:rPr lang="zh-CN" altLang="en-US" dirty="0"/>
              <a:t>更注重解决延迟，缺少拓扑优化指导。网络拓扑优化方案中，有无线网、数据中心和互联网场景，无线网的局限在于属于网络末端拓扑调整，与传输网全连接方式不一样。数据中心和互联网场景中节点数比起传输网不是一个量级，无法使用。但是我们从这些文献中得到启示，可以尝试运用人工智能将拓扑优化方案交由机器完成，通过智能化运维提升网络资源利用率。</a:t>
            </a:r>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6</a:t>
            </a:fld>
            <a:endParaRPr lang="zh-CN" altLang="en-US"/>
          </a:p>
        </p:txBody>
      </p:sp>
    </p:spTree>
    <p:extLst>
      <p:ext uri="{BB962C8B-B14F-4D97-AF65-F5344CB8AC3E}">
        <p14:creationId xmlns:p14="http://schemas.microsoft.com/office/powerpoint/2010/main" val="3891912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为了符合生产，赛题以</a:t>
            </a:r>
            <a:r>
              <a:rPr lang="en-US" altLang="zh-CN" sz="1200" kern="1200" dirty="0">
                <a:solidFill>
                  <a:schemeClr val="tx1"/>
                </a:solidFill>
                <a:effectLst/>
                <a:latin typeface="+mn-lt"/>
                <a:ea typeface="+mn-ea"/>
                <a:cs typeface="+mn-cs"/>
              </a:rPr>
              <a:t>2000</a:t>
            </a:r>
            <a:r>
              <a:rPr lang="zh-CN" altLang="en-US" sz="1200" kern="1200" dirty="0">
                <a:solidFill>
                  <a:schemeClr val="tx1"/>
                </a:solidFill>
                <a:effectLst/>
                <a:latin typeface="+mn-lt"/>
                <a:ea typeface="+mn-ea"/>
                <a:cs typeface="+mn-cs"/>
              </a:rPr>
              <a:t>个节点为基础，提供这些节点</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天流量、经纬度、连接关系。并给出优化规则和评估算法，要求开发者在沙盒中模拟网络拓扑并提出优化方案。</a:t>
            </a:r>
          </a:p>
          <a:p>
            <a:r>
              <a:rPr lang="zh-CN" altLang="en-US" sz="1200" kern="1200" dirty="0">
                <a:solidFill>
                  <a:schemeClr val="tx1"/>
                </a:solidFill>
                <a:effectLst/>
                <a:latin typeface="+mn-lt"/>
                <a:ea typeface="+mn-ea"/>
                <a:cs typeface="+mn-cs"/>
              </a:rPr>
              <a:t>通过赛题分析，选择</a:t>
            </a:r>
            <a:r>
              <a:rPr lang="en" altLang="zh-CN" sz="1200" kern="1200" dirty="0">
                <a:solidFill>
                  <a:schemeClr val="tx1"/>
                </a:solidFill>
                <a:effectLst/>
                <a:latin typeface="+mn-lt"/>
                <a:ea typeface="+mn-ea"/>
                <a:cs typeface="+mn-cs"/>
              </a:rPr>
              <a:t>ITU</a:t>
            </a:r>
            <a:r>
              <a:rPr lang="zh-CN" altLang="en-US" sz="1200" kern="1200" dirty="0">
                <a:solidFill>
                  <a:schemeClr val="tx1"/>
                </a:solidFill>
                <a:effectLst/>
                <a:latin typeface="+mn-lt"/>
                <a:ea typeface="+mn-ea"/>
                <a:cs typeface="+mn-cs"/>
              </a:rPr>
              <a:t>建议</a:t>
            </a:r>
            <a:r>
              <a:rPr lang="en" altLang="zh-CN" sz="1200" kern="1200" dirty="0">
                <a:solidFill>
                  <a:schemeClr val="tx1"/>
                </a:solidFill>
                <a:effectLst/>
                <a:latin typeface="+mn-lt"/>
                <a:ea typeface="+mn-ea"/>
                <a:cs typeface="+mn-cs"/>
              </a:rPr>
              <a:t>Y.3172“</a:t>
            </a:r>
            <a:r>
              <a:rPr lang="zh-CN" altLang="en-US" sz="1200" kern="1200" dirty="0">
                <a:solidFill>
                  <a:schemeClr val="tx1"/>
                </a:solidFill>
                <a:effectLst/>
                <a:latin typeface="+mn-lt"/>
                <a:ea typeface="+mn-ea"/>
                <a:cs typeface="+mn-cs"/>
              </a:rPr>
              <a:t>未来网络中的机器学习架构框架”较为符合本次赛题需要。在未来网络中的机器学习架构框架中主要包含三个组件</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ML sandbox system ,ML pipeline subsystem and Management subsystem</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我们主要选择并依据</a:t>
            </a:r>
            <a:r>
              <a:rPr lang="en" altLang="zh-CN" sz="1200" kern="1200" dirty="0">
                <a:solidFill>
                  <a:schemeClr val="tx1"/>
                </a:solidFill>
                <a:effectLst/>
                <a:latin typeface="+mn-lt"/>
                <a:ea typeface="+mn-ea"/>
                <a:cs typeface="+mn-cs"/>
              </a:rPr>
              <a:t>ML pipeline subsystem </a:t>
            </a:r>
            <a:r>
              <a:rPr lang="zh-CN" altLang="en-US" sz="1200" kern="1200" dirty="0">
                <a:solidFill>
                  <a:schemeClr val="tx1"/>
                </a:solidFill>
                <a:effectLst/>
                <a:latin typeface="+mn-lt"/>
                <a:ea typeface="+mn-ea"/>
                <a:cs typeface="+mn-cs"/>
              </a:rPr>
              <a:t>组件进行实现。</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8</a:t>
            </a:fld>
            <a:endParaRPr lang="zh-CN" altLang="en-US"/>
          </a:p>
        </p:txBody>
      </p:sp>
    </p:spTree>
    <p:extLst>
      <p:ext uri="{BB962C8B-B14F-4D97-AF65-F5344CB8AC3E}">
        <p14:creationId xmlns:p14="http://schemas.microsoft.com/office/powerpoint/2010/main" val="814266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为了符合生产，赛题以</a:t>
            </a:r>
            <a:r>
              <a:rPr lang="en-US" altLang="zh-CN" sz="1200" kern="1200" dirty="0">
                <a:solidFill>
                  <a:schemeClr val="tx1"/>
                </a:solidFill>
                <a:effectLst/>
                <a:latin typeface="+mn-lt"/>
                <a:ea typeface="+mn-ea"/>
                <a:cs typeface="+mn-cs"/>
              </a:rPr>
              <a:t>2000</a:t>
            </a:r>
            <a:r>
              <a:rPr lang="zh-CN" altLang="en-US" sz="1200" kern="1200" dirty="0">
                <a:solidFill>
                  <a:schemeClr val="tx1"/>
                </a:solidFill>
                <a:effectLst/>
                <a:latin typeface="+mn-lt"/>
                <a:ea typeface="+mn-ea"/>
                <a:cs typeface="+mn-cs"/>
              </a:rPr>
              <a:t>个节点为基础，提供这些节点</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天流量、经纬度、连接关系。并给出优化规则和评估算法，要求开发者在沙盒中模拟网络拓扑并提出优化方案。</a:t>
            </a:r>
          </a:p>
          <a:p>
            <a:r>
              <a:rPr lang="zh-CN" altLang="en-US" sz="1200" kern="1200" dirty="0">
                <a:solidFill>
                  <a:schemeClr val="tx1"/>
                </a:solidFill>
                <a:effectLst/>
                <a:latin typeface="+mn-lt"/>
                <a:ea typeface="+mn-ea"/>
                <a:cs typeface="+mn-cs"/>
              </a:rPr>
              <a:t>通过赛题分析，选择</a:t>
            </a:r>
            <a:r>
              <a:rPr lang="en" altLang="zh-CN" sz="1200" kern="1200" dirty="0">
                <a:solidFill>
                  <a:schemeClr val="tx1"/>
                </a:solidFill>
                <a:effectLst/>
                <a:latin typeface="+mn-lt"/>
                <a:ea typeface="+mn-ea"/>
                <a:cs typeface="+mn-cs"/>
              </a:rPr>
              <a:t>ITU</a:t>
            </a:r>
            <a:r>
              <a:rPr lang="zh-CN" altLang="en-US" sz="1200" kern="1200" dirty="0">
                <a:solidFill>
                  <a:schemeClr val="tx1"/>
                </a:solidFill>
                <a:effectLst/>
                <a:latin typeface="+mn-lt"/>
                <a:ea typeface="+mn-ea"/>
                <a:cs typeface="+mn-cs"/>
              </a:rPr>
              <a:t>建议</a:t>
            </a:r>
            <a:r>
              <a:rPr lang="en" altLang="zh-CN" sz="1200" kern="1200" dirty="0">
                <a:solidFill>
                  <a:schemeClr val="tx1"/>
                </a:solidFill>
                <a:effectLst/>
                <a:latin typeface="+mn-lt"/>
                <a:ea typeface="+mn-ea"/>
                <a:cs typeface="+mn-cs"/>
              </a:rPr>
              <a:t>Y.3172“</a:t>
            </a:r>
            <a:r>
              <a:rPr lang="zh-CN" altLang="en-US" sz="1200" kern="1200" dirty="0">
                <a:solidFill>
                  <a:schemeClr val="tx1"/>
                </a:solidFill>
                <a:effectLst/>
                <a:latin typeface="+mn-lt"/>
                <a:ea typeface="+mn-ea"/>
                <a:cs typeface="+mn-cs"/>
              </a:rPr>
              <a:t>未来网络中的机器学习架构框架”较为符合本次赛题需要。在未来网络中的机器学习架构框架中主要包含三个组件</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ML sandbox system ,ML pipeline subsystem and Management subsystem</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我们主要选择并依据</a:t>
            </a:r>
            <a:r>
              <a:rPr lang="en" altLang="zh-CN" sz="1200" kern="1200" dirty="0">
                <a:solidFill>
                  <a:schemeClr val="tx1"/>
                </a:solidFill>
                <a:effectLst/>
                <a:latin typeface="+mn-lt"/>
                <a:ea typeface="+mn-ea"/>
                <a:cs typeface="+mn-cs"/>
              </a:rPr>
              <a:t>ML pipeline subsystem </a:t>
            </a:r>
            <a:r>
              <a:rPr lang="zh-CN" altLang="en-US" sz="1200" kern="1200" dirty="0">
                <a:solidFill>
                  <a:schemeClr val="tx1"/>
                </a:solidFill>
                <a:effectLst/>
                <a:latin typeface="+mn-lt"/>
                <a:ea typeface="+mn-ea"/>
                <a:cs typeface="+mn-cs"/>
              </a:rPr>
              <a:t>组件进行实现。</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B5FF7CA-CF69-40BB-9AC5-F97F4E786BEF}" type="slidenum">
              <a:rPr lang="zh-CN" altLang="en-US" smtClean="0"/>
              <a:pPr/>
              <a:t>9</a:t>
            </a:fld>
            <a:endParaRPr lang="zh-CN" altLang="en-US"/>
          </a:p>
        </p:txBody>
      </p:sp>
    </p:spTree>
    <p:extLst>
      <p:ext uri="{BB962C8B-B14F-4D97-AF65-F5344CB8AC3E}">
        <p14:creationId xmlns:p14="http://schemas.microsoft.com/office/powerpoint/2010/main" val="3516498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SRC</a:t>
            </a:r>
            <a:r>
              <a:rPr kumimoji="1" lang="zh-CN" altLang="en"/>
              <a:t>（</a:t>
            </a:r>
            <a:r>
              <a:rPr kumimoji="1" lang="zh-CN" altLang="en-US"/>
              <a:t>源）：此节点是可用作</a:t>
            </a:r>
            <a:r>
              <a:rPr kumimoji="1" lang="en" altLang="zh-CN"/>
              <a:t>ML</a:t>
            </a:r>
            <a:r>
              <a:rPr kumimoji="1" lang="zh-CN" altLang="en-US"/>
              <a:t>管道输入的数据源。</a:t>
            </a:r>
          </a:p>
          <a:p>
            <a:r>
              <a:rPr kumimoji="1" lang="zh-CN" altLang="en-US"/>
              <a:t>注</a:t>
            </a:r>
            <a:r>
              <a:rPr kumimoji="1" lang="en-US" altLang="zh-CN"/>
              <a:t>2 –</a:t>
            </a:r>
            <a:r>
              <a:rPr kumimoji="1" lang="zh-CN" altLang="en-US"/>
              <a:t>潜在的</a:t>
            </a:r>
            <a:r>
              <a:rPr kumimoji="1" lang="en" altLang="zh-CN"/>
              <a:t>SRC</a:t>
            </a:r>
            <a:r>
              <a:rPr kumimoji="1" lang="zh-CN" altLang="en-US"/>
              <a:t>节点包括用户设备（</a:t>
            </a:r>
            <a:r>
              <a:rPr kumimoji="1" lang="en" altLang="zh-CN"/>
              <a:t>UE</a:t>
            </a:r>
            <a:r>
              <a:rPr kumimoji="1" lang="zh-CN" altLang="en"/>
              <a:t>），</a:t>
            </a:r>
            <a:r>
              <a:rPr kumimoji="1" lang="zh-CN" altLang="en-US"/>
              <a:t>会话管理功能（</a:t>
            </a:r>
            <a:r>
              <a:rPr kumimoji="1" lang="en" altLang="zh-CN"/>
              <a:t>SMF</a:t>
            </a:r>
            <a:r>
              <a:rPr kumimoji="1" lang="zh-CN" altLang="en"/>
              <a:t>）</a:t>
            </a:r>
            <a:r>
              <a:rPr kumimoji="1" lang="en" altLang="zh-CN"/>
              <a:t>[b-ITU-T Y.3104]</a:t>
            </a:r>
            <a:r>
              <a:rPr kumimoji="1" lang="zh-CN" altLang="en-US"/>
              <a:t>和应用功能（</a:t>
            </a:r>
            <a:r>
              <a:rPr kumimoji="1" lang="en" altLang="zh-CN"/>
              <a:t>AF</a:t>
            </a:r>
            <a:r>
              <a:rPr kumimoji="1" lang="zh-CN" altLang="en"/>
              <a:t>）</a:t>
            </a:r>
            <a:r>
              <a:rPr kumimoji="1" lang="en" altLang="zh-CN"/>
              <a:t>[b-ITU-T Y.3104]</a:t>
            </a:r>
            <a:r>
              <a:rPr kumimoji="1" lang="zh-CN" altLang="en"/>
              <a:t>。</a:t>
            </a:r>
          </a:p>
          <a:p>
            <a:r>
              <a:rPr kumimoji="1" lang="en" altLang="zh-CN"/>
              <a:t>C</a:t>
            </a:r>
            <a:r>
              <a:rPr kumimoji="1" lang="zh-CN" altLang="en"/>
              <a:t>（</a:t>
            </a:r>
            <a:r>
              <a:rPr kumimoji="1" lang="zh-CN" altLang="en-US"/>
              <a:t>收集器）：此节点负责从一个或多个</a:t>
            </a:r>
            <a:r>
              <a:rPr kumimoji="1" lang="en" altLang="zh-CN"/>
              <a:t>SRC</a:t>
            </a:r>
            <a:r>
              <a:rPr kumimoji="1" lang="zh-CN" altLang="en-US"/>
              <a:t>节点收集数据。</a:t>
            </a:r>
          </a:p>
          <a:p>
            <a:r>
              <a:rPr kumimoji="1" lang="zh-CN" altLang="en-US"/>
              <a:t>注</a:t>
            </a:r>
            <a:r>
              <a:rPr kumimoji="1" lang="en-US" altLang="zh-CN"/>
              <a:t>3 –</a:t>
            </a:r>
            <a:r>
              <a:rPr kumimoji="1" lang="zh-CN" altLang="en-US"/>
              <a:t>收集器节点可能具有配置</a:t>
            </a:r>
            <a:r>
              <a:rPr kumimoji="1" lang="en" altLang="zh-CN"/>
              <a:t>SRC</a:t>
            </a:r>
            <a:r>
              <a:rPr kumimoji="1" lang="zh-CN" altLang="en-US"/>
              <a:t>节点的能力。例如，无线电资源控制（</a:t>
            </a:r>
            <a:r>
              <a:rPr kumimoji="1" lang="en" altLang="zh-CN"/>
              <a:t>RRC</a:t>
            </a:r>
            <a:r>
              <a:rPr kumimoji="1" lang="zh-CN" altLang="en"/>
              <a:t>）</a:t>
            </a:r>
            <a:r>
              <a:rPr kumimoji="1" lang="zh-CN" altLang="en-US"/>
              <a:t>协议</a:t>
            </a:r>
            <a:r>
              <a:rPr kumimoji="1" lang="en-US" altLang="zh-CN"/>
              <a:t>[</a:t>
            </a:r>
            <a:r>
              <a:rPr kumimoji="1" lang="en" altLang="zh-CN"/>
              <a:t>b-3GPP TS 23.501]</a:t>
            </a:r>
            <a:r>
              <a:rPr kumimoji="1" lang="zh-CN" altLang="en-US"/>
              <a:t>可用于配置充当</a:t>
            </a:r>
            <a:r>
              <a:rPr kumimoji="1" lang="en" altLang="zh-CN"/>
              <a:t>SRC</a:t>
            </a:r>
            <a:r>
              <a:rPr kumimoji="1" lang="zh-CN" altLang="en-US"/>
              <a:t>节点的用户设备（</a:t>
            </a:r>
            <a:r>
              <a:rPr kumimoji="1" lang="en" altLang="zh-CN"/>
              <a:t>UE</a:t>
            </a:r>
            <a:r>
              <a:rPr kumimoji="1" lang="zh-CN" altLang="en"/>
              <a:t>）。</a:t>
            </a:r>
            <a:r>
              <a:rPr kumimoji="1" lang="zh-CN" altLang="en-US"/>
              <a:t>收集器节点可以使用供应商特定的操作，管理和维护（</a:t>
            </a:r>
            <a:r>
              <a:rPr kumimoji="1" lang="en" altLang="zh-CN"/>
              <a:t>OAM</a:t>
            </a:r>
            <a:r>
              <a:rPr kumimoji="1" lang="zh-CN" altLang="en"/>
              <a:t>）</a:t>
            </a:r>
            <a:r>
              <a:rPr kumimoji="1" lang="zh-CN" altLang="en-US"/>
              <a:t>协议来配置充当</a:t>
            </a:r>
            <a:r>
              <a:rPr kumimoji="1" lang="en" altLang="zh-CN"/>
              <a:t>SRC</a:t>
            </a:r>
            <a:r>
              <a:rPr kumimoji="1" lang="zh-CN" altLang="en-US"/>
              <a:t>节点的</a:t>
            </a:r>
            <a:r>
              <a:rPr kumimoji="1" lang="en" altLang="zh-CN"/>
              <a:t>SMF</a:t>
            </a:r>
            <a:r>
              <a:rPr kumimoji="1" lang="zh-CN" altLang="en"/>
              <a:t>。</a:t>
            </a:r>
            <a:r>
              <a:rPr kumimoji="1" lang="zh-CN" altLang="en-US"/>
              <a:t>这样的配置可用于控制数据的性质，从</a:t>
            </a:r>
            <a:r>
              <a:rPr kumimoji="1" lang="en" altLang="zh-CN"/>
              <a:t>SRC</a:t>
            </a:r>
            <a:r>
              <a:rPr kumimoji="1" lang="zh-CN" altLang="en-US"/>
              <a:t>生成的数据的粒度和周期性。</a:t>
            </a:r>
          </a:p>
          <a:p>
            <a:r>
              <a:rPr kumimoji="1" lang="en-US" altLang="zh-CN"/>
              <a:t>•</a:t>
            </a:r>
            <a:r>
              <a:rPr kumimoji="1" lang="en" altLang="zh-CN"/>
              <a:t>PP</a:t>
            </a:r>
            <a:r>
              <a:rPr kumimoji="1" lang="zh-CN" altLang="en"/>
              <a:t>（</a:t>
            </a:r>
            <a:r>
              <a:rPr kumimoji="1" lang="zh-CN" altLang="en-US"/>
              <a:t>预处理器）：此节点负责清理数据，聚合数据或执行将数据以适当格式显示所需的任何其他预处理，以便</a:t>
            </a:r>
            <a:r>
              <a:rPr kumimoji="1" lang="en" altLang="zh-CN"/>
              <a:t>ML</a:t>
            </a:r>
            <a:r>
              <a:rPr kumimoji="1" lang="zh-CN" altLang="en-US"/>
              <a:t>模型可以使用它。</a:t>
            </a:r>
          </a:p>
          <a:p>
            <a:r>
              <a:rPr kumimoji="1" lang="en-US" altLang="zh-CN"/>
              <a:t>•</a:t>
            </a:r>
            <a:r>
              <a:rPr kumimoji="1" lang="en" altLang="zh-CN"/>
              <a:t>M</a:t>
            </a:r>
            <a:r>
              <a:rPr kumimoji="1" lang="zh-CN" altLang="en"/>
              <a:t>（</a:t>
            </a:r>
            <a:r>
              <a:rPr kumimoji="1" lang="zh-CN" altLang="en-US"/>
              <a:t>模型）：这是一种机器学习模型，其形式可在机器学习管道中使用。</a:t>
            </a:r>
          </a:p>
          <a:p>
            <a:r>
              <a:rPr kumimoji="1" lang="zh-CN" altLang="en-US"/>
              <a:t>注</a:t>
            </a:r>
            <a:r>
              <a:rPr kumimoji="1" lang="en-US" altLang="zh-CN"/>
              <a:t>4 –</a:t>
            </a:r>
            <a:r>
              <a:rPr kumimoji="1" lang="zh-CN" altLang="en-US"/>
              <a:t>示例是在软件中作为</a:t>
            </a:r>
            <a:r>
              <a:rPr kumimoji="1" lang="en" altLang="zh-CN"/>
              <a:t>NF</a:t>
            </a:r>
            <a:r>
              <a:rPr kumimoji="1" lang="zh-CN" altLang="en-US"/>
              <a:t>实现的</a:t>
            </a:r>
            <a:r>
              <a:rPr kumimoji="1" lang="en" altLang="zh-CN"/>
              <a:t>ML</a:t>
            </a:r>
            <a:r>
              <a:rPr kumimoji="1" lang="zh-CN" altLang="en-US"/>
              <a:t>算法</a:t>
            </a:r>
            <a:r>
              <a:rPr kumimoji="1" lang="en-US" altLang="zh-CN"/>
              <a:t>[</a:t>
            </a:r>
            <a:r>
              <a:rPr kumimoji="1" lang="en" altLang="zh-CN"/>
              <a:t>b-ITU-T Y.3104]</a:t>
            </a:r>
            <a:r>
              <a:rPr kumimoji="1" lang="zh-CN" altLang="en"/>
              <a:t>。</a:t>
            </a:r>
          </a:p>
          <a:p>
            <a:r>
              <a:rPr kumimoji="1" lang="en" altLang="zh-CN"/>
              <a:t>•P</a:t>
            </a:r>
            <a:r>
              <a:rPr kumimoji="1" lang="zh-CN" altLang="en"/>
              <a:t>（</a:t>
            </a:r>
            <a:r>
              <a:rPr kumimoji="1" lang="zh-CN" altLang="en-US"/>
              <a:t>策略）：此节点允许将策略应用到模型节点的输出。</a:t>
            </a:r>
          </a:p>
          <a:p>
            <a:r>
              <a:rPr kumimoji="1" lang="zh-CN" altLang="en-US"/>
              <a:t>注</a:t>
            </a:r>
            <a:r>
              <a:rPr kumimoji="1" lang="en-US" altLang="zh-CN"/>
              <a:t>5 –</a:t>
            </a:r>
            <a:r>
              <a:rPr kumimoji="1" lang="zh-CN" altLang="en-US"/>
              <a:t>例如，当机器学习的输出应用于实时</a:t>
            </a:r>
            <a:r>
              <a:rPr kumimoji="1" lang="en" altLang="zh-CN"/>
              <a:t>ML</a:t>
            </a:r>
            <a:r>
              <a:rPr kumimoji="1" lang="zh-CN" altLang="en-US"/>
              <a:t>底层网络时，可以使用此节点来最大程度地减少影响。网络运营商可以制定特定规则来维护网络的健全性，例如，大型升级只能在夜间或网络中的数据流量较低时进行。</a:t>
            </a:r>
          </a:p>
          <a:p>
            <a:r>
              <a:rPr kumimoji="1" lang="en-US" altLang="zh-CN"/>
              <a:t>•</a:t>
            </a:r>
            <a:r>
              <a:rPr kumimoji="1" lang="en" altLang="zh-CN"/>
              <a:t>D</a:t>
            </a:r>
            <a:r>
              <a:rPr kumimoji="1" lang="zh-CN" altLang="en"/>
              <a:t>（</a:t>
            </a:r>
            <a:r>
              <a:rPr kumimoji="1" lang="zh-CN" altLang="en-US"/>
              <a:t>分发者）：此节点负责标识</a:t>
            </a:r>
            <a:r>
              <a:rPr kumimoji="1" lang="en" altLang="zh-CN"/>
              <a:t>SINK</a:t>
            </a:r>
            <a:r>
              <a:rPr kumimoji="1" lang="zh-CN" altLang="en"/>
              <a:t>，</a:t>
            </a:r>
            <a:r>
              <a:rPr kumimoji="1" lang="zh-CN" altLang="en-US"/>
              <a:t>并将</a:t>
            </a:r>
            <a:r>
              <a:rPr kumimoji="1" lang="en" altLang="zh-CN"/>
              <a:t>M</a:t>
            </a:r>
            <a:r>
              <a:rPr kumimoji="1" lang="zh-CN" altLang="en-US"/>
              <a:t>节点的输出分发到相应的</a:t>
            </a:r>
            <a:r>
              <a:rPr kumimoji="1" lang="en" altLang="zh-CN"/>
              <a:t>SINK</a:t>
            </a:r>
            <a:r>
              <a:rPr kumimoji="1" lang="zh-CN" altLang="en-US"/>
              <a:t>节点。</a:t>
            </a:r>
          </a:p>
          <a:p>
            <a:r>
              <a:rPr kumimoji="1" lang="zh-CN" altLang="en-US"/>
              <a:t>注</a:t>
            </a:r>
            <a:r>
              <a:rPr kumimoji="1" lang="en-US" altLang="zh-CN"/>
              <a:t>6 –</a:t>
            </a:r>
            <a:r>
              <a:rPr kumimoji="1" lang="zh-CN" altLang="en-US"/>
              <a:t>它可能具有配置</a:t>
            </a:r>
            <a:r>
              <a:rPr kumimoji="1" lang="en" altLang="zh-CN"/>
              <a:t>SINK</a:t>
            </a:r>
            <a:r>
              <a:rPr kumimoji="1" lang="zh-CN" altLang="en-US"/>
              <a:t>节点的能力。例如，</a:t>
            </a:r>
            <a:r>
              <a:rPr kumimoji="1" lang="en" altLang="zh-CN"/>
              <a:t>RRC</a:t>
            </a:r>
            <a:r>
              <a:rPr kumimoji="1" lang="zh-CN" altLang="en-US"/>
              <a:t>协议可以用于配置充当</a:t>
            </a:r>
            <a:r>
              <a:rPr kumimoji="1" lang="en" altLang="zh-CN"/>
              <a:t>SINK</a:t>
            </a:r>
            <a:r>
              <a:rPr kumimoji="1" lang="zh-CN" altLang="en-US"/>
              <a:t>节点的</a:t>
            </a:r>
            <a:r>
              <a:rPr kumimoji="1" lang="en" altLang="zh-CN"/>
              <a:t>UE</a:t>
            </a:r>
            <a:r>
              <a:rPr kumimoji="1" lang="zh-CN" altLang="en"/>
              <a:t>。</a:t>
            </a:r>
          </a:p>
          <a:p>
            <a:r>
              <a:rPr kumimoji="1" lang="en" altLang="zh-CN"/>
              <a:t>•SINK</a:t>
            </a:r>
            <a:r>
              <a:rPr kumimoji="1" lang="zh-CN" altLang="en"/>
              <a:t>：</a:t>
            </a:r>
            <a:r>
              <a:rPr kumimoji="1" lang="zh-CN" altLang="en-US"/>
              <a:t>此节点是对其执行操作的</a:t>
            </a:r>
            <a:r>
              <a:rPr kumimoji="1" lang="en" altLang="zh-CN"/>
              <a:t>ML</a:t>
            </a:r>
            <a:r>
              <a:rPr kumimoji="1" lang="zh-CN" altLang="en-US"/>
              <a:t>输出的目标。</a:t>
            </a:r>
          </a:p>
          <a:p>
            <a:r>
              <a:rPr kumimoji="1" lang="zh-CN" altLang="en-US"/>
              <a:t>注</a:t>
            </a:r>
            <a:r>
              <a:rPr kumimoji="1" lang="en-US" altLang="zh-CN"/>
              <a:t>7 –</a:t>
            </a:r>
            <a:r>
              <a:rPr kumimoji="1" lang="zh-CN" altLang="en-US"/>
              <a:t>例如，充当</a:t>
            </a:r>
            <a:r>
              <a:rPr kumimoji="1" lang="en" altLang="zh-CN"/>
              <a:t>SINK</a:t>
            </a:r>
            <a:r>
              <a:rPr kumimoji="1" lang="zh-CN" altLang="en-US"/>
              <a:t>节点的</a:t>
            </a:r>
            <a:r>
              <a:rPr kumimoji="1" lang="en" altLang="zh-CN"/>
              <a:t>UE</a:t>
            </a:r>
            <a:r>
              <a:rPr kumimoji="1" lang="zh-CN" altLang="en-US"/>
              <a:t>可以基于</a:t>
            </a:r>
            <a:r>
              <a:rPr kumimoji="1" lang="en" altLang="zh-CN"/>
              <a:t>ML</a:t>
            </a:r>
            <a:r>
              <a:rPr kumimoji="1" lang="zh-CN" altLang="en-US"/>
              <a:t>输出来调整信道测量的周期性。</a:t>
            </a:r>
          </a:p>
          <a:p>
            <a:r>
              <a:rPr kumimoji="1" lang="zh-CN" altLang="en-US"/>
              <a:t>注</a:t>
            </a:r>
            <a:r>
              <a:rPr kumimoji="1" lang="en-US" altLang="zh-CN"/>
              <a:t>8 –</a:t>
            </a:r>
            <a:r>
              <a:rPr kumimoji="1" lang="zh-CN" altLang="en-US"/>
              <a:t>节点的“服务出口点”是可以访问该节点公开的服务（生产者角色）的点。节点的“服务入口点”是可以消费其他节点的服务（消费者角色）的点。</a:t>
            </a:r>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10</a:t>
            </a:fld>
            <a:endParaRPr lang="zh-CN" altLang="en-US"/>
          </a:p>
        </p:txBody>
      </p:sp>
    </p:spTree>
    <p:extLst>
      <p:ext uri="{BB962C8B-B14F-4D97-AF65-F5344CB8AC3E}">
        <p14:creationId xmlns:p14="http://schemas.microsoft.com/office/powerpoint/2010/main" val="105083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程序中</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功能模块，其中拓扑还原和拓扑优化本质是一类问题，是在原有数据集合中，根据新的条件，整理形成新的数据集合，应该使用搜索算法。而流量预测的本质是基于事物过去变化，挖掘规律，实现未来时间预测，因此应该使用时间序列预测算法。</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11</a:t>
            </a:fld>
            <a:endParaRPr lang="zh-CN" altLang="en-US"/>
          </a:p>
        </p:txBody>
      </p:sp>
    </p:spTree>
    <p:extLst>
      <p:ext uri="{BB962C8B-B14F-4D97-AF65-F5344CB8AC3E}">
        <p14:creationId xmlns:p14="http://schemas.microsoft.com/office/powerpoint/2010/main" val="2126074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左图是根据拓扑还原</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市原始拓扑，右图是优化后拓扑，其中绿色点就是被优化的节点。请点击一下动画，由于图比较密，我们选择一个地方放大显示。我们的拓扑优化思路是先搜索出低负载链路进行融合处理，再搜索出高负载链路进行拆分处理，最后再进行一次低负载链路优化，获得优化拓扑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B5FF7CA-CF69-40BB-9AC5-F97F4E786BEF}" type="slidenum">
              <a:rPr lang="zh-CN" altLang="en-US" smtClean="0"/>
              <a:pPr/>
              <a:t>12</a:t>
            </a:fld>
            <a:endParaRPr lang="zh-CN" altLang="en-US"/>
          </a:p>
        </p:txBody>
      </p:sp>
    </p:spTree>
    <p:extLst>
      <p:ext uri="{BB962C8B-B14F-4D97-AF65-F5344CB8AC3E}">
        <p14:creationId xmlns:p14="http://schemas.microsoft.com/office/powerpoint/2010/main" val="2398101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29DCD-67D4-4091-A937-691BD773BC5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E6B0A6-D26F-401A-B30E-58066B2A52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FB5598-2295-4A74-8AB7-CA707ABDB95C}"/>
              </a:ext>
            </a:extLst>
          </p:cNvPr>
          <p:cNvSpPr>
            <a:spLocks noGrp="1"/>
          </p:cNvSpPr>
          <p:nvPr>
            <p:ph type="dt" sz="half" idx="10"/>
          </p:nvPr>
        </p:nvSpPr>
        <p:spPr/>
        <p:txBody>
          <a:bodyPr/>
          <a:lstStyle/>
          <a:p>
            <a:fld id="{EC2FAFC1-C185-4EB8-B4E9-22977A83BA53}" type="datetimeFigureOut">
              <a:rPr lang="zh-CN" altLang="en-US" smtClean="0"/>
              <a:pPr/>
              <a:t>2020/12/11</a:t>
            </a:fld>
            <a:endParaRPr lang="zh-CN" altLang="en-US"/>
          </a:p>
        </p:txBody>
      </p:sp>
      <p:sp>
        <p:nvSpPr>
          <p:cNvPr id="5" name="页脚占位符 4">
            <a:extLst>
              <a:ext uri="{FF2B5EF4-FFF2-40B4-BE49-F238E27FC236}">
                <a16:creationId xmlns:a16="http://schemas.microsoft.com/office/drawing/2014/main" id="{ED3ABFD4-86E4-4C16-B451-B1753C8C16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C2CEAD-F6AE-4EC6-9DE7-EB6AF8D87EEB}"/>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pic>
        <p:nvPicPr>
          <p:cNvPr id="7" name="图片 6">
            <a:extLst>
              <a:ext uri="{FF2B5EF4-FFF2-40B4-BE49-F238E27FC236}">
                <a16:creationId xmlns:a16="http://schemas.microsoft.com/office/drawing/2014/main" id="{997D48D1-F851-4085-AF71-5C7745C7D3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385207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5E8DE-0517-473B-87C2-472713C0CA9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DF872D1-5FCE-4B35-89BD-F98468F2B98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3CEFF3-0A69-4039-951E-515782DF7722}"/>
              </a:ext>
            </a:extLst>
          </p:cNvPr>
          <p:cNvSpPr>
            <a:spLocks noGrp="1"/>
          </p:cNvSpPr>
          <p:nvPr>
            <p:ph type="dt" sz="half" idx="10"/>
          </p:nvPr>
        </p:nvSpPr>
        <p:spPr/>
        <p:txBody>
          <a:bodyPr/>
          <a:lstStyle/>
          <a:p>
            <a:fld id="{EC2FAFC1-C185-4EB8-B4E9-22977A83BA53}" type="datetimeFigureOut">
              <a:rPr lang="zh-CN" altLang="en-US" smtClean="0"/>
              <a:pPr/>
              <a:t>2020/12/11</a:t>
            </a:fld>
            <a:endParaRPr lang="zh-CN" altLang="en-US"/>
          </a:p>
        </p:txBody>
      </p:sp>
      <p:sp>
        <p:nvSpPr>
          <p:cNvPr id="5" name="页脚占位符 4">
            <a:extLst>
              <a:ext uri="{FF2B5EF4-FFF2-40B4-BE49-F238E27FC236}">
                <a16:creationId xmlns:a16="http://schemas.microsoft.com/office/drawing/2014/main" id="{06944642-9A84-4E2D-B8D4-AB1E1B789A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A81114-2FCF-45D1-8155-DC5A865586FB}"/>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17512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778281D-54F8-4D51-AA2B-1B439562779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09AB19A-4394-430D-9993-6407B1E06F5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9B15EE-F197-40C0-8306-014B2106F472}"/>
              </a:ext>
            </a:extLst>
          </p:cNvPr>
          <p:cNvSpPr>
            <a:spLocks noGrp="1"/>
          </p:cNvSpPr>
          <p:nvPr>
            <p:ph type="dt" sz="half" idx="10"/>
          </p:nvPr>
        </p:nvSpPr>
        <p:spPr/>
        <p:txBody>
          <a:bodyPr/>
          <a:lstStyle/>
          <a:p>
            <a:fld id="{EC2FAFC1-C185-4EB8-B4E9-22977A83BA53}" type="datetimeFigureOut">
              <a:rPr lang="zh-CN" altLang="en-US" smtClean="0"/>
              <a:pPr/>
              <a:t>2020/12/11</a:t>
            </a:fld>
            <a:endParaRPr lang="zh-CN" altLang="en-US"/>
          </a:p>
        </p:txBody>
      </p:sp>
      <p:sp>
        <p:nvSpPr>
          <p:cNvPr id="5" name="页脚占位符 4">
            <a:extLst>
              <a:ext uri="{FF2B5EF4-FFF2-40B4-BE49-F238E27FC236}">
                <a16:creationId xmlns:a16="http://schemas.microsoft.com/office/drawing/2014/main" id="{E8C0D19E-852E-42FF-A49D-0ED3A9C459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31BCC3-5F63-4C7E-94B0-A1F576D4FD21}"/>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392039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EB2593-D055-4AAC-8795-4DEFB7EF937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0D8CBDF-4949-4000-88A3-49CB29F6923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AD9C7D-A8B6-4DBD-9283-D40F85DFFDE1}"/>
              </a:ext>
            </a:extLst>
          </p:cNvPr>
          <p:cNvSpPr>
            <a:spLocks noGrp="1"/>
          </p:cNvSpPr>
          <p:nvPr>
            <p:ph type="dt" sz="half" idx="10"/>
          </p:nvPr>
        </p:nvSpPr>
        <p:spPr/>
        <p:txBody>
          <a:bodyPr/>
          <a:lstStyle/>
          <a:p>
            <a:fld id="{EC2FAFC1-C185-4EB8-B4E9-22977A83BA53}" type="datetimeFigureOut">
              <a:rPr lang="zh-CN" altLang="en-US" smtClean="0"/>
              <a:pPr/>
              <a:t>2020/12/11</a:t>
            </a:fld>
            <a:endParaRPr lang="zh-CN" altLang="en-US"/>
          </a:p>
        </p:txBody>
      </p:sp>
      <p:sp>
        <p:nvSpPr>
          <p:cNvPr id="5" name="页脚占位符 4">
            <a:extLst>
              <a:ext uri="{FF2B5EF4-FFF2-40B4-BE49-F238E27FC236}">
                <a16:creationId xmlns:a16="http://schemas.microsoft.com/office/drawing/2014/main" id="{9246CF8E-1E74-41E7-91BD-AAF388F9AC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105515-D813-4136-A32A-625541EF06B8}"/>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pic>
        <p:nvPicPr>
          <p:cNvPr id="7" name="图片 6">
            <a:extLst>
              <a:ext uri="{FF2B5EF4-FFF2-40B4-BE49-F238E27FC236}">
                <a16:creationId xmlns:a16="http://schemas.microsoft.com/office/drawing/2014/main" id="{3B54DB39-F95A-4AEB-B5A8-BC098F5271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FE66399C-122F-4D8F-AC4B-A4C546515D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5731981" cy="516705"/>
          </a:xfrm>
          <a:prstGeom prst="rect">
            <a:avLst/>
          </a:prstGeom>
        </p:spPr>
      </p:pic>
      <p:sp>
        <p:nvSpPr>
          <p:cNvPr id="9" name="文本框 8">
            <a:extLst>
              <a:ext uri="{FF2B5EF4-FFF2-40B4-BE49-F238E27FC236}">
                <a16:creationId xmlns:a16="http://schemas.microsoft.com/office/drawing/2014/main" id="{BE1741A8-A612-8C49-A359-17BAA26D9056}"/>
              </a:ext>
            </a:extLst>
          </p:cNvPr>
          <p:cNvSpPr txBox="1"/>
          <p:nvPr userDrawn="1"/>
        </p:nvSpPr>
        <p:spPr>
          <a:xfrm>
            <a:off x="787018" y="131983"/>
            <a:ext cx="2782941" cy="461665"/>
          </a:xfrm>
          <a:prstGeom prst="rect">
            <a:avLst/>
          </a:prstGeom>
          <a:noFill/>
        </p:spPr>
        <p:txBody>
          <a:bodyPr wrap="none" rtlCol="0">
            <a:spAutoFit/>
          </a:bodyPr>
          <a:lstStyle/>
          <a:p>
            <a:r>
              <a:rPr lang="en-US" altLang="zh-CN" sz="1200" b="1" dirty="0">
                <a:solidFill>
                  <a:schemeClr val="bg1"/>
                </a:solidFill>
                <a:latin typeface="微软雅黑" pitchFamily="34" charset="-122"/>
                <a:ea typeface="微软雅黑" pitchFamily="34" charset="-122"/>
              </a:rPr>
              <a:t>ITU</a:t>
            </a:r>
            <a:r>
              <a:rPr lang="zh-CN" altLang="en-US" sz="1200" b="1" dirty="0">
                <a:solidFill>
                  <a:schemeClr val="bg1"/>
                </a:solidFill>
                <a:latin typeface="微软雅黑" pitchFamily="34" charset="-122"/>
                <a:ea typeface="微软雅黑" pitchFamily="34" charset="-122"/>
              </a:rPr>
              <a:t> </a:t>
            </a:r>
            <a:r>
              <a:rPr lang="en-US" altLang="zh-CN" sz="1200" b="1" dirty="0">
                <a:solidFill>
                  <a:schemeClr val="bg1"/>
                </a:solidFill>
                <a:latin typeface="微软雅黑" pitchFamily="34" charset="-122"/>
                <a:ea typeface="微软雅黑" pitchFamily="34" charset="-122"/>
              </a:rPr>
              <a:t>AI/ML</a:t>
            </a:r>
            <a:r>
              <a:rPr lang="zh-CN" altLang="en-US" sz="1200" b="1" dirty="0">
                <a:solidFill>
                  <a:schemeClr val="bg1"/>
                </a:solidFill>
                <a:latin typeface="微软雅黑" pitchFamily="34" charset="-122"/>
                <a:ea typeface="微软雅黑" pitchFamily="34" charset="-122"/>
              </a:rPr>
              <a:t> </a:t>
            </a:r>
            <a:r>
              <a:rPr lang="en-US" altLang="zh-CN" sz="1200" b="1" dirty="0">
                <a:solidFill>
                  <a:schemeClr val="bg1"/>
                </a:solidFill>
                <a:latin typeface="微软雅黑" pitchFamily="34" charset="-122"/>
                <a:ea typeface="微软雅黑" pitchFamily="34" charset="-122"/>
              </a:rPr>
              <a:t>in</a:t>
            </a:r>
            <a:r>
              <a:rPr lang="zh-CN" altLang="en-US" sz="1200" b="1" dirty="0">
                <a:solidFill>
                  <a:schemeClr val="bg1"/>
                </a:solidFill>
                <a:latin typeface="微软雅黑" pitchFamily="34" charset="-122"/>
                <a:ea typeface="微软雅黑" pitchFamily="34" charset="-122"/>
              </a:rPr>
              <a:t> </a:t>
            </a:r>
            <a:r>
              <a:rPr lang="en-US" altLang="zh-CN" sz="1200" b="1" dirty="0">
                <a:solidFill>
                  <a:schemeClr val="bg1"/>
                </a:solidFill>
                <a:latin typeface="微软雅黑" pitchFamily="34" charset="-122"/>
                <a:ea typeface="微软雅黑" pitchFamily="34" charset="-122"/>
              </a:rPr>
              <a:t>5G</a:t>
            </a:r>
            <a:r>
              <a:rPr lang="zh-CN" altLang="en-US" sz="1200" b="1" dirty="0">
                <a:solidFill>
                  <a:schemeClr val="bg1"/>
                </a:solidFill>
                <a:latin typeface="微软雅黑" pitchFamily="34" charset="-122"/>
                <a:ea typeface="微软雅黑" pitchFamily="34" charset="-122"/>
              </a:rPr>
              <a:t> </a:t>
            </a:r>
            <a:r>
              <a:rPr lang="en" altLang="zh-CN" sz="1200" b="1" dirty="0">
                <a:solidFill>
                  <a:schemeClr val="bg1"/>
                </a:solidFill>
                <a:latin typeface="微软雅黑" pitchFamily="34" charset="-122"/>
                <a:ea typeface="微软雅黑" pitchFamily="34" charset="-122"/>
              </a:rPr>
              <a:t>Global Challenge</a:t>
            </a:r>
          </a:p>
          <a:p>
            <a:endParaRPr lang="zh-CN" altLang="en-US" sz="12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7237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727FA6-99B9-4F23-8C2E-8886176D7CA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0BE50ED-8A97-4C76-9489-7D813EA68A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D270E18-9639-4575-AEBA-79BC5AC7B27A}"/>
              </a:ext>
            </a:extLst>
          </p:cNvPr>
          <p:cNvSpPr>
            <a:spLocks noGrp="1"/>
          </p:cNvSpPr>
          <p:nvPr>
            <p:ph type="dt" sz="half" idx="10"/>
          </p:nvPr>
        </p:nvSpPr>
        <p:spPr/>
        <p:txBody>
          <a:bodyPr/>
          <a:lstStyle/>
          <a:p>
            <a:fld id="{EC2FAFC1-C185-4EB8-B4E9-22977A83BA53}" type="datetimeFigureOut">
              <a:rPr lang="zh-CN" altLang="en-US" smtClean="0"/>
              <a:pPr/>
              <a:t>2020/12/11</a:t>
            </a:fld>
            <a:endParaRPr lang="zh-CN" altLang="en-US"/>
          </a:p>
        </p:txBody>
      </p:sp>
      <p:sp>
        <p:nvSpPr>
          <p:cNvPr id="5" name="页脚占位符 4">
            <a:extLst>
              <a:ext uri="{FF2B5EF4-FFF2-40B4-BE49-F238E27FC236}">
                <a16:creationId xmlns:a16="http://schemas.microsoft.com/office/drawing/2014/main" id="{A1EB456B-ADA2-4B4E-A6A5-B9448B1CAF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96B230-F66D-4E33-B9FA-305DF2A7B25D}"/>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73202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D6502-C69B-4E9A-B60F-25F1302DEC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980466-9D95-4E05-B93A-37F0B1A914D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F40B79D-5FCB-4AB4-AB6C-08FBF0D6AEE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59945BF-5FF5-4B2B-8D37-13A7C2FEE0AF}"/>
              </a:ext>
            </a:extLst>
          </p:cNvPr>
          <p:cNvSpPr>
            <a:spLocks noGrp="1"/>
          </p:cNvSpPr>
          <p:nvPr>
            <p:ph type="dt" sz="half" idx="10"/>
          </p:nvPr>
        </p:nvSpPr>
        <p:spPr/>
        <p:txBody>
          <a:bodyPr/>
          <a:lstStyle/>
          <a:p>
            <a:fld id="{EC2FAFC1-C185-4EB8-B4E9-22977A83BA53}" type="datetimeFigureOut">
              <a:rPr lang="zh-CN" altLang="en-US" smtClean="0"/>
              <a:pPr/>
              <a:t>2020/12/11</a:t>
            </a:fld>
            <a:endParaRPr lang="zh-CN" altLang="en-US"/>
          </a:p>
        </p:txBody>
      </p:sp>
      <p:sp>
        <p:nvSpPr>
          <p:cNvPr id="6" name="页脚占位符 5">
            <a:extLst>
              <a:ext uri="{FF2B5EF4-FFF2-40B4-BE49-F238E27FC236}">
                <a16:creationId xmlns:a16="http://schemas.microsoft.com/office/drawing/2014/main" id="{BD76249A-95F8-40A3-AB60-2FDFADCE84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0E3F01-9AD4-4C3B-92FC-3CFD20EF54BD}"/>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268592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F96F4-15A1-4FE3-A97C-CFDB836D2E9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1C81FB-C59F-409F-8029-6BFC495D58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2C82B8-F2FA-4EAE-980B-D7382267FC2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AB9EA2-F9ED-45E0-905B-D2AB5E249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1EC2CA1-9A5A-4806-B8AE-C33D0769C16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56C06D3-FC94-4FD3-9691-55C145BDE882}"/>
              </a:ext>
            </a:extLst>
          </p:cNvPr>
          <p:cNvSpPr>
            <a:spLocks noGrp="1"/>
          </p:cNvSpPr>
          <p:nvPr>
            <p:ph type="dt" sz="half" idx="10"/>
          </p:nvPr>
        </p:nvSpPr>
        <p:spPr/>
        <p:txBody>
          <a:bodyPr/>
          <a:lstStyle/>
          <a:p>
            <a:fld id="{EC2FAFC1-C185-4EB8-B4E9-22977A83BA53}" type="datetimeFigureOut">
              <a:rPr lang="zh-CN" altLang="en-US" smtClean="0"/>
              <a:pPr/>
              <a:t>2020/12/11</a:t>
            </a:fld>
            <a:endParaRPr lang="zh-CN" altLang="en-US"/>
          </a:p>
        </p:txBody>
      </p:sp>
      <p:sp>
        <p:nvSpPr>
          <p:cNvPr id="8" name="页脚占位符 7">
            <a:extLst>
              <a:ext uri="{FF2B5EF4-FFF2-40B4-BE49-F238E27FC236}">
                <a16:creationId xmlns:a16="http://schemas.microsoft.com/office/drawing/2014/main" id="{B7537967-E3AE-4176-815D-CD6E314B4CB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E43FAC-F23A-4863-B79D-6033C5EA2BB5}"/>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224626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3190A-9A4C-4017-B2F3-DEA9BE73875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606EE8-C08F-4830-9A72-309143142232}"/>
              </a:ext>
            </a:extLst>
          </p:cNvPr>
          <p:cNvSpPr>
            <a:spLocks noGrp="1"/>
          </p:cNvSpPr>
          <p:nvPr>
            <p:ph type="dt" sz="half" idx="10"/>
          </p:nvPr>
        </p:nvSpPr>
        <p:spPr/>
        <p:txBody>
          <a:bodyPr/>
          <a:lstStyle/>
          <a:p>
            <a:fld id="{EC2FAFC1-C185-4EB8-B4E9-22977A83BA53}" type="datetimeFigureOut">
              <a:rPr lang="zh-CN" altLang="en-US" smtClean="0"/>
              <a:pPr/>
              <a:t>2020/12/11</a:t>
            </a:fld>
            <a:endParaRPr lang="zh-CN" altLang="en-US"/>
          </a:p>
        </p:txBody>
      </p:sp>
      <p:sp>
        <p:nvSpPr>
          <p:cNvPr id="4" name="页脚占位符 3">
            <a:extLst>
              <a:ext uri="{FF2B5EF4-FFF2-40B4-BE49-F238E27FC236}">
                <a16:creationId xmlns:a16="http://schemas.microsoft.com/office/drawing/2014/main" id="{A538569C-9EC9-4739-AD8B-4B1F68E673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C8C226F-60F9-4DE7-A1BC-37E235F1DBE9}"/>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3415024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A7CB82E-E1F3-43F8-A4AC-1F9BF5C733A8}"/>
              </a:ext>
            </a:extLst>
          </p:cNvPr>
          <p:cNvSpPr>
            <a:spLocks noGrp="1"/>
          </p:cNvSpPr>
          <p:nvPr>
            <p:ph type="dt" sz="half" idx="10"/>
          </p:nvPr>
        </p:nvSpPr>
        <p:spPr/>
        <p:txBody>
          <a:bodyPr/>
          <a:lstStyle/>
          <a:p>
            <a:fld id="{EC2FAFC1-C185-4EB8-B4E9-22977A83BA53}" type="datetimeFigureOut">
              <a:rPr lang="zh-CN" altLang="en-US" smtClean="0"/>
              <a:pPr/>
              <a:t>2020/12/11</a:t>
            </a:fld>
            <a:endParaRPr lang="zh-CN" altLang="en-US"/>
          </a:p>
        </p:txBody>
      </p:sp>
      <p:sp>
        <p:nvSpPr>
          <p:cNvPr id="3" name="页脚占位符 2">
            <a:extLst>
              <a:ext uri="{FF2B5EF4-FFF2-40B4-BE49-F238E27FC236}">
                <a16:creationId xmlns:a16="http://schemas.microsoft.com/office/drawing/2014/main" id="{F3D8295F-4912-4ACF-9257-C160A76DA7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4DA266-75DA-4537-BA45-A90EDEAEF904}"/>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180364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50FED-0501-4CE1-8CEE-01395D40522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2A59F0-3AFD-4D7A-B7DF-CFBFF6E011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CA76E44-7A8E-4864-BB76-2F5539B278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DE8DC6A-1327-43CE-A4EB-094C603F60F0}"/>
              </a:ext>
            </a:extLst>
          </p:cNvPr>
          <p:cNvSpPr>
            <a:spLocks noGrp="1"/>
          </p:cNvSpPr>
          <p:nvPr>
            <p:ph type="dt" sz="half" idx="10"/>
          </p:nvPr>
        </p:nvSpPr>
        <p:spPr/>
        <p:txBody>
          <a:bodyPr/>
          <a:lstStyle/>
          <a:p>
            <a:fld id="{EC2FAFC1-C185-4EB8-B4E9-22977A83BA53}" type="datetimeFigureOut">
              <a:rPr lang="zh-CN" altLang="en-US" smtClean="0"/>
              <a:pPr/>
              <a:t>2020/12/11</a:t>
            </a:fld>
            <a:endParaRPr lang="zh-CN" altLang="en-US"/>
          </a:p>
        </p:txBody>
      </p:sp>
      <p:sp>
        <p:nvSpPr>
          <p:cNvPr id="6" name="页脚占位符 5">
            <a:extLst>
              <a:ext uri="{FF2B5EF4-FFF2-40B4-BE49-F238E27FC236}">
                <a16:creationId xmlns:a16="http://schemas.microsoft.com/office/drawing/2014/main" id="{D3D8C811-2391-4847-AFC7-2C3EEDAC9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CE7595-AB39-4E86-915E-0878930AA04B}"/>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4110251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7CAE8-9E26-4C1D-B649-ADAAC1C6D4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44022C7-CD5A-4549-A621-8209D85701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40F2084-047F-46AB-839A-BDB2CA4BC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669EAA2-FA50-47B5-9C05-75CCA659AA7A}"/>
              </a:ext>
            </a:extLst>
          </p:cNvPr>
          <p:cNvSpPr>
            <a:spLocks noGrp="1"/>
          </p:cNvSpPr>
          <p:nvPr>
            <p:ph type="dt" sz="half" idx="10"/>
          </p:nvPr>
        </p:nvSpPr>
        <p:spPr/>
        <p:txBody>
          <a:bodyPr/>
          <a:lstStyle/>
          <a:p>
            <a:fld id="{EC2FAFC1-C185-4EB8-B4E9-22977A83BA53}" type="datetimeFigureOut">
              <a:rPr lang="zh-CN" altLang="en-US" smtClean="0"/>
              <a:pPr/>
              <a:t>2020/12/11</a:t>
            </a:fld>
            <a:endParaRPr lang="zh-CN" altLang="en-US"/>
          </a:p>
        </p:txBody>
      </p:sp>
      <p:sp>
        <p:nvSpPr>
          <p:cNvPr id="6" name="页脚占位符 5">
            <a:extLst>
              <a:ext uri="{FF2B5EF4-FFF2-40B4-BE49-F238E27FC236}">
                <a16:creationId xmlns:a16="http://schemas.microsoft.com/office/drawing/2014/main" id="{32A3AAE2-1B36-4EA7-AF63-E76C4E071F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F535FC-0D6F-4B8E-90A4-D1AB657A8BA8}"/>
              </a:ext>
            </a:extLst>
          </p:cNvPr>
          <p:cNvSpPr>
            <a:spLocks noGrp="1"/>
          </p:cNvSpPr>
          <p:nvPr>
            <p:ph type="sldNum" sz="quarter" idx="12"/>
          </p:nvPr>
        </p:nvSpPr>
        <p:spPr/>
        <p:txBody>
          <a:body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1666506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BBE92C-A85C-4455-AAC9-633C4BC48E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B124522-7ADE-4136-9469-655176B28E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5F21B6-8154-4694-9BC4-1C872E8461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2FAFC1-C185-4EB8-B4E9-22977A83BA53}" type="datetimeFigureOut">
              <a:rPr lang="zh-CN" altLang="en-US" smtClean="0"/>
              <a:pPr/>
              <a:t>2020/12/11</a:t>
            </a:fld>
            <a:endParaRPr lang="zh-CN" altLang="en-US"/>
          </a:p>
        </p:txBody>
      </p:sp>
      <p:sp>
        <p:nvSpPr>
          <p:cNvPr id="5" name="页脚占位符 4">
            <a:extLst>
              <a:ext uri="{FF2B5EF4-FFF2-40B4-BE49-F238E27FC236}">
                <a16:creationId xmlns:a16="http://schemas.microsoft.com/office/drawing/2014/main" id="{41D0B4CC-23A3-4044-877A-8B690B36E1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A107D97-5CB3-474D-B09A-F316355239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E8CAC-B50F-46B7-849B-5ECD9F963172}" type="slidenum">
              <a:rPr lang="zh-CN" altLang="en-US" smtClean="0"/>
              <a:pPr/>
              <a:t>‹#›</a:t>
            </a:fld>
            <a:endParaRPr lang="zh-CN" altLang="en-US"/>
          </a:p>
        </p:txBody>
      </p:sp>
    </p:spTree>
    <p:extLst>
      <p:ext uri="{BB962C8B-B14F-4D97-AF65-F5344CB8AC3E}">
        <p14:creationId xmlns:p14="http://schemas.microsoft.com/office/powerpoint/2010/main" val="711645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0.jpe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26.png"/><Relationship Id="rId7"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8" Type="http://schemas.openxmlformats.org/officeDocument/2006/relationships/tags" Target="../tags/tag32.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8.tiff"/><Relationship Id="rId13" Type="http://schemas.openxmlformats.org/officeDocument/2006/relationships/diagramQuickStyle" Target="../diagrams/quickStyle1.xml"/><Relationship Id="rId3" Type="http://schemas.openxmlformats.org/officeDocument/2006/relationships/image" Target="../media/image43.png"/><Relationship Id="rId7" Type="http://schemas.openxmlformats.org/officeDocument/2006/relationships/image" Target="../media/image47.jpeg"/><Relationship Id="rId12" Type="http://schemas.openxmlformats.org/officeDocument/2006/relationships/diagramLayout" Target="../diagrams/layout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diagramData" Target="../diagrams/data1.xml"/><Relationship Id="rId5" Type="http://schemas.openxmlformats.org/officeDocument/2006/relationships/image" Target="../media/image45.tiff"/><Relationship Id="rId15" Type="http://schemas.microsoft.com/office/2007/relationships/diagramDrawing" Target="../diagrams/drawing1.xml"/><Relationship Id="rId10" Type="http://schemas.openxmlformats.org/officeDocument/2006/relationships/image" Target="../media/image50.png"/><Relationship Id="rId4" Type="http://schemas.openxmlformats.org/officeDocument/2006/relationships/image" Target="../media/image44.tiff"/><Relationship Id="rId9" Type="http://schemas.openxmlformats.org/officeDocument/2006/relationships/image" Target="../media/image49.png"/><Relationship Id="rId14" Type="http://schemas.openxmlformats.org/officeDocument/2006/relationships/diagramColors" Target="../diagrams/colors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chart" Target="../charts/chart1.xml"/><Relationship Id="rId5" Type="http://schemas.openxmlformats.org/officeDocument/2006/relationships/image" Target="../media/image15.tiff"/><Relationship Id="rId4" Type="http://schemas.openxmlformats.org/officeDocument/2006/relationships/image" Target="../media/image1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3033E316-3F90-5E4C-BE6C-56CD53F510A3}"/>
              </a:ext>
            </a:extLst>
          </p:cNvPr>
          <p:cNvSpPr/>
          <p:nvPr/>
        </p:nvSpPr>
        <p:spPr>
          <a:xfrm>
            <a:off x="875150" y="858814"/>
            <a:ext cx="5140372" cy="5140372"/>
          </a:xfrm>
          <a:prstGeom prst="ellipse">
            <a:avLst/>
          </a:prstGeom>
          <a:solidFill>
            <a:srgbClr val="161245"/>
          </a:solidFill>
          <a:ln w="1016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a:extLst>
              <a:ext uri="{FF2B5EF4-FFF2-40B4-BE49-F238E27FC236}">
                <a16:creationId xmlns:a16="http://schemas.microsoft.com/office/drawing/2014/main" id="{F5C64BBC-38E7-4F4A-B3DD-44524A135C04}"/>
              </a:ext>
            </a:extLst>
          </p:cNvPr>
          <p:cNvSpPr/>
          <p:nvPr/>
        </p:nvSpPr>
        <p:spPr>
          <a:xfrm>
            <a:off x="1487909" y="2036321"/>
            <a:ext cx="3914854" cy="2308324"/>
          </a:xfrm>
          <a:prstGeom prst="rect">
            <a:avLst/>
          </a:prstGeom>
          <a:noFill/>
        </p:spPr>
        <p:txBody>
          <a:bodyPr wrap="none" lIns="91440" tIns="45720" rIns="91440" bIns="45720">
            <a:spAutoFit/>
          </a:bodyPr>
          <a:lstStyle/>
          <a:p>
            <a:r>
              <a:rPr lang="en"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ITU</a:t>
            </a:r>
          </a:p>
          <a:p>
            <a:r>
              <a:rPr lang="en" altLang="zh-CN" sz="4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AI/ML in 5G</a:t>
            </a:r>
          </a:p>
          <a:p>
            <a:r>
              <a:rPr lang="en"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Global Challenge</a:t>
            </a:r>
          </a:p>
          <a:p>
            <a:endParaRPr lang="en"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DD1B18A8-8811-6F41-B3ED-CD4BE433B7F8}"/>
              </a:ext>
            </a:extLst>
          </p:cNvPr>
          <p:cNvSpPr txBox="1"/>
          <p:nvPr/>
        </p:nvSpPr>
        <p:spPr>
          <a:xfrm>
            <a:off x="1487909" y="4015563"/>
            <a:ext cx="3903056" cy="646331"/>
          </a:xfrm>
          <a:prstGeom prst="rect">
            <a:avLst/>
          </a:prstGeom>
          <a:noFill/>
        </p:spPr>
        <p:txBody>
          <a:bodyPr wrap="none" rtlCol="0">
            <a:spAutoFit/>
          </a:bodyPr>
          <a:lstStyle/>
          <a:p>
            <a:r>
              <a:rPr lang="en" altLang="zh-CN" b="1">
                <a:ln w="10160">
                  <a:solidFill>
                    <a:schemeClr val="accent5"/>
                  </a:solidFill>
                  <a:prstDash val="solid"/>
                </a:ln>
                <a:solidFill>
                  <a:schemeClr val="accent4"/>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Applying machine learning in </a:t>
            </a:r>
          </a:p>
          <a:p>
            <a:r>
              <a:rPr lang="en" altLang="zh-CN" b="1">
                <a:ln w="10160">
                  <a:solidFill>
                    <a:schemeClr val="accent5"/>
                  </a:solidFill>
                  <a:prstDash val="solid"/>
                </a:ln>
                <a:solidFill>
                  <a:schemeClr val="accent4"/>
                </a:solidFill>
                <a:effectLst>
                  <a:outerShdw blurRad="38100" dist="22860" dir="5400000" algn="tl" rotWithShape="0">
                    <a:srgbClr val="000000">
                      <a:alpha val="30000"/>
                    </a:srgbClr>
                  </a:outerShdw>
                </a:effectLst>
                <a:latin typeface="Microsoft YaHei" panose="020B0503020204020204" pitchFamily="34" charset="-122"/>
                <a:ea typeface="Microsoft YaHei" panose="020B0503020204020204" pitchFamily="34" charset="-122"/>
              </a:rPr>
              <a:t>network extension optimization</a:t>
            </a:r>
          </a:p>
        </p:txBody>
      </p:sp>
      <p:grpSp>
        <p:nvGrpSpPr>
          <p:cNvPr id="15" name="组合 14">
            <a:extLst>
              <a:ext uri="{FF2B5EF4-FFF2-40B4-BE49-F238E27FC236}">
                <a16:creationId xmlns:a16="http://schemas.microsoft.com/office/drawing/2014/main" id="{4413E4F9-746D-804F-8E1C-7CC050D95626}"/>
              </a:ext>
            </a:extLst>
          </p:cNvPr>
          <p:cNvGrpSpPr/>
          <p:nvPr/>
        </p:nvGrpSpPr>
        <p:grpSpPr>
          <a:xfrm>
            <a:off x="6737983" y="5529629"/>
            <a:ext cx="5257248" cy="1242403"/>
            <a:chOff x="6737983" y="5529629"/>
            <a:chExt cx="5257248" cy="1242403"/>
          </a:xfrm>
        </p:grpSpPr>
        <p:sp>
          <p:nvSpPr>
            <p:cNvPr id="8" name="Rectangle 2">
              <a:extLst>
                <a:ext uri="{FF2B5EF4-FFF2-40B4-BE49-F238E27FC236}">
                  <a16:creationId xmlns:a16="http://schemas.microsoft.com/office/drawing/2014/main" id="{8057F36B-8E72-2C46-9FD2-927C14B0A8EC}"/>
                </a:ext>
              </a:extLst>
            </p:cNvPr>
            <p:cNvSpPr/>
            <p:nvPr/>
          </p:nvSpPr>
          <p:spPr>
            <a:xfrm>
              <a:off x="10555413" y="5529629"/>
              <a:ext cx="1439818" cy="369332"/>
            </a:xfrm>
            <a:prstGeom prst="rect">
              <a:avLst/>
            </a:prstGeom>
          </p:spPr>
          <p:txBody>
            <a:bodyPr wrap="none">
              <a:spAutoFit/>
            </a:bodyPr>
            <a:lstStyle/>
            <a:p>
              <a:pPr algn="ctr"/>
              <a:r>
                <a:rPr lang="en-US" b="1" kern="0" dirty="0">
                  <a:solidFill>
                    <a:schemeClr val="bg1"/>
                  </a:solidFill>
                  <a:ea typeface="SimSun" panose="02010600030101010101" pitchFamily="2" charset="-122"/>
                  <a:cs typeface="Times New Roman" panose="02020603050405020304" pitchFamily="18" charset="0"/>
                </a:rPr>
                <a:t>Organized by</a:t>
              </a:r>
            </a:p>
          </p:txBody>
        </p:sp>
        <p:pic>
          <p:nvPicPr>
            <p:cNvPr id="9" name="Picture 3">
              <a:extLst>
                <a:ext uri="{FF2B5EF4-FFF2-40B4-BE49-F238E27FC236}">
                  <a16:creationId xmlns:a16="http://schemas.microsoft.com/office/drawing/2014/main" id="{E15AE170-25C1-744A-8B35-A8D4763F01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8635" y="5977457"/>
              <a:ext cx="1025530" cy="542001"/>
            </a:xfrm>
            <a:prstGeom prst="rect">
              <a:avLst/>
            </a:prstGeom>
          </p:spPr>
        </p:pic>
        <p:sp>
          <p:nvSpPr>
            <p:cNvPr id="10" name="Rectangle 5">
              <a:extLst>
                <a:ext uri="{FF2B5EF4-FFF2-40B4-BE49-F238E27FC236}">
                  <a16:creationId xmlns:a16="http://schemas.microsoft.com/office/drawing/2014/main" id="{FC53D5E3-D76E-034A-8D59-8691F8B9F383}"/>
                </a:ext>
              </a:extLst>
            </p:cNvPr>
            <p:cNvSpPr/>
            <p:nvPr/>
          </p:nvSpPr>
          <p:spPr>
            <a:xfrm>
              <a:off x="8735452" y="5536324"/>
              <a:ext cx="1752404" cy="369332"/>
            </a:xfrm>
            <a:prstGeom prst="rect">
              <a:avLst/>
            </a:prstGeom>
          </p:spPr>
          <p:txBody>
            <a:bodyPr wrap="none">
              <a:spAutoFit/>
            </a:bodyPr>
            <a:lstStyle/>
            <a:p>
              <a:pPr algn="ctr"/>
              <a:r>
                <a:rPr lang="en-US" b="1" kern="0" dirty="0">
                  <a:solidFill>
                    <a:schemeClr val="bg1"/>
                  </a:solidFill>
                  <a:ea typeface="SimSun" panose="02010600030101010101" pitchFamily="2" charset="-122"/>
                  <a:cs typeface="Times New Roman" panose="02020603050405020304" pitchFamily="18" charset="0"/>
                </a:rPr>
                <a:t>Bronze sponsors</a:t>
              </a:r>
            </a:p>
          </p:txBody>
        </p:sp>
        <p:pic>
          <p:nvPicPr>
            <p:cNvPr id="11" name="Picture 6" descr="ZTE – Wikipedia">
              <a:extLst>
                <a:ext uri="{FF2B5EF4-FFF2-40B4-BE49-F238E27FC236}">
                  <a16:creationId xmlns:a16="http://schemas.microsoft.com/office/drawing/2014/main" id="{6578D346-8C0E-9B44-9B8E-093586D0D6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8988" y="6042563"/>
              <a:ext cx="988383" cy="4768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Telecommunications Regulatory Authority's statement regarding ToTok – The  Filipino Times">
              <a:extLst>
                <a:ext uri="{FF2B5EF4-FFF2-40B4-BE49-F238E27FC236}">
                  <a16:creationId xmlns:a16="http://schemas.microsoft.com/office/drawing/2014/main" id="{45D5FBAF-CBB0-1745-A318-BE1B2EE1BEB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11" t="12904" r="1774" b="24733"/>
            <a:stretch/>
          </p:blipFill>
          <p:spPr bwMode="auto">
            <a:xfrm>
              <a:off x="6737983" y="5977457"/>
              <a:ext cx="1615829" cy="7945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8">
              <a:extLst>
                <a:ext uri="{FF2B5EF4-FFF2-40B4-BE49-F238E27FC236}">
                  <a16:creationId xmlns:a16="http://schemas.microsoft.com/office/drawing/2014/main" id="{E3516EE3-1EF2-A143-94CD-86B42A6BEDE7}"/>
                </a:ext>
              </a:extLst>
            </p:cNvPr>
            <p:cNvSpPr/>
            <p:nvPr/>
          </p:nvSpPr>
          <p:spPr>
            <a:xfrm>
              <a:off x="6785504" y="5537244"/>
              <a:ext cx="1463862" cy="369332"/>
            </a:xfrm>
            <a:prstGeom prst="rect">
              <a:avLst/>
            </a:prstGeom>
          </p:spPr>
          <p:txBody>
            <a:bodyPr wrap="none">
              <a:spAutoFit/>
            </a:bodyPr>
            <a:lstStyle/>
            <a:p>
              <a:pPr algn="ctr"/>
              <a:r>
                <a:rPr lang="en-US" b="1" kern="0" dirty="0">
                  <a:solidFill>
                    <a:schemeClr val="bg1"/>
                  </a:solidFill>
                  <a:ea typeface="SimSun" panose="02010600030101010101" pitchFamily="2" charset="-122"/>
                  <a:cs typeface="Times New Roman" panose="02020603050405020304" pitchFamily="18" charset="0"/>
                </a:rPr>
                <a:t>Gold Sponsor</a:t>
              </a:r>
            </a:p>
          </p:txBody>
        </p:sp>
        <p:pic>
          <p:nvPicPr>
            <p:cNvPr id="14" name="图片 13" descr="徽标, 图标&#10;&#10;描述已自动生成">
              <a:extLst>
                <a:ext uri="{FF2B5EF4-FFF2-40B4-BE49-F238E27FC236}">
                  <a16:creationId xmlns:a16="http://schemas.microsoft.com/office/drawing/2014/main" id="{2CE428B1-C113-BB46-B827-90FEB85D89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13194" y="5840738"/>
              <a:ext cx="760127" cy="880543"/>
            </a:xfrm>
            <a:prstGeom prst="rect">
              <a:avLst/>
            </a:prstGeom>
          </p:spPr>
        </p:pic>
      </p:grpSp>
      <p:sp>
        <p:nvSpPr>
          <p:cNvPr id="16" name="文本框 9">
            <a:extLst>
              <a:ext uri="{FF2B5EF4-FFF2-40B4-BE49-F238E27FC236}">
                <a16:creationId xmlns:a16="http://schemas.microsoft.com/office/drawing/2014/main" id="{0A9ABE03-50E7-7649-B47E-FB6A087217E3}"/>
              </a:ext>
            </a:extLst>
          </p:cNvPr>
          <p:cNvSpPr txBox="1"/>
          <p:nvPr/>
        </p:nvSpPr>
        <p:spPr>
          <a:xfrm>
            <a:off x="6979995" y="4530307"/>
            <a:ext cx="4946014" cy="830997"/>
          </a:xfrm>
          <a:prstGeom prst="rect">
            <a:avLst/>
          </a:prstGeom>
          <a:noFill/>
        </p:spPr>
        <p:txBody>
          <a:bodyPr wrap="square" rtlCol="0">
            <a:spAutoFit/>
          </a:bodyPr>
          <a:lstStyle/>
          <a:p>
            <a:pPr algn="ctr"/>
            <a:r>
              <a:rPr lang="en-US" altLang="zh-CN" sz="1600" b="1" dirty="0">
                <a:solidFill>
                  <a:schemeClr val="bg1"/>
                </a:solidFill>
                <a:latin typeface="Microsoft YaHei" panose="020B0503020204020204" pitchFamily="34" charset="-122"/>
                <a:ea typeface="Microsoft YaHei" panose="020B0503020204020204" pitchFamily="34" charset="-122"/>
              </a:rPr>
              <a:t>2019 CMCC Independent Development Competition Bronze Award </a:t>
            </a:r>
          </a:p>
          <a:p>
            <a:pPr algn="ctr"/>
            <a:r>
              <a:rPr lang="en-US" altLang="zh-CN" sz="1600" b="1" dirty="0">
                <a:solidFill>
                  <a:schemeClr val="bg1"/>
                </a:solidFill>
                <a:latin typeface="Microsoft YaHei" panose="020B0503020204020204" pitchFamily="34" charset="-122"/>
                <a:ea typeface="Microsoft YaHei" panose="020B0503020204020204" pitchFamily="34" charset="-122"/>
              </a:rPr>
              <a:t>2020 CMCC Maker Marathon First Prize</a:t>
            </a:r>
            <a:endParaRPr lang="zh-CN" altLang="en-US" sz="1600" b="1" dirty="0">
              <a:solidFill>
                <a:schemeClr val="bg1"/>
              </a:solidFill>
              <a:latin typeface="Microsoft YaHei" panose="020B0503020204020204" pitchFamily="34" charset="-122"/>
              <a:ea typeface="Microsoft YaHei" panose="020B0503020204020204" pitchFamily="34" charset="-122"/>
            </a:endParaRPr>
          </a:p>
        </p:txBody>
      </p:sp>
      <p:sp>
        <p:nvSpPr>
          <p:cNvPr id="17" name="文本框 9">
            <a:extLst>
              <a:ext uri="{FF2B5EF4-FFF2-40B4-BE49-F238E27FC236}">
                <a16:creationId xmlns:a16="http://schemas.microsoft.com/office/drawing/2014/main" id="{B0A1FC5B-BFE6-3740-AB5F-0009004438E3}"/>
              </a:ext>
            </a:extLst>
          </p:cNvPr>
          <p:cNvSpPr txBox="1"/>
          <p:nvPr/>
        </p:nvSpPr>
        <p:spPr>
          <a:xfrm>
            <a:off x="8675981" y="2490043"/>
            <a:ext cx="1687198" cy="369332"/>
          </a:xfrm>
          <a:prstGeom prst="rect">
            <a:avLst/>
          </a:prstGeom>
          <a:noFill/>
        </p:spPr>
        <p:txBody>
          <a:bodyPr wrap="square" rtlCol="0">
            <a:spAutoFit/>
          </a:bodyPr>
          <a:lstStyle/>
          <a:p>
            <a:pPr algn="ctr"/>
            <a:r>
              <a:rPr lang="en-US" altLang="zh-CN" b="1" dirty="0" err="1">
                <a:solidFill>
                  <a:schemeClr val="bg1"/>
                </a:solidFill>
                <a:latin typeface="APPLE CHANCERY" panose="03020702040506060504" pitchFamily="66" charset="-79"/>
                <a:ea typeface="微软雅黑" panose="020B0503020204020204" charset="-122"/>
                <a:cs typeface="APPLE CHANCERY" panose="03020702040506060504" pitchFamily="66" charset="-79"/>
              </a:rPr>
              <a:t>GangZhouwei</a:t>
            </a:r>
            <a:endParaRPr lang="zh-CN" altLang="en-US" b="1" dirty="0">
              <a:solidFill>
                <a:schemeClr val="bg1"/>
              </a:solidFill>
              <a:latin typeface="APPLE CHANCERY" panose="03020702040506060504" pitchFamily="66" charset="-79"/>
              <a:ea typeface="微软雅黑" panose="020B0503020204020204" charset="-122"/>
              <a:cs typeface="APPLE CHANCERY" panose="03020702040506060504" pitchFamily="66" charset="-79"/>
            </a:endParaRPr>
          </a:p>
        </p:txBody>
      </p:sp>
      <p:sp>
        <p:nvSpPr>
          <p:cNvPr id="18" name="文本框 9">
            <a:extLst>
              <a:ext uri="{FF2B5EF4-FFF2-40B4-BE49-F238E27FC236}">
                <a16:creationId xmlns:a16="http://schemas.microsoft.com/office/drawing/2014/main" id="{9482DF4F-59CB-8845-A061-E4DC629F63AB}"/>
              </a:ext>
            </a:extLst>
          </p:cNvPr>
          <p:cNvSpPr txBox="1"/>
          <p:nvPr/>
        </p:nvSpPr>
        <p:spPr>
          <a:xfrm>
            <a:off x="10807994" y="2422449"/>
            <a:ext cx="926465" cy="369332"/>
          </a:xfrm>
          <a:prstGeom prst="rect">
            <a:avLst/>
          </a:prstGeom>
          <a:noFill/>
        </p:spPr>
        <p:txBody>
          <a:bodyPr wrap="square" rtlCol="0">
            <a:spAutoFit/>
          </a:bodyPr>
          <a:lstStyle/>
          <a:p>
            <a:pPr algn="ctr"/>
            <a:r>
              <a:rPr lang="en-US" altLang="zh-CN" b="1" dirty="0" err="1">
                <a:solidFill>
                  <a:schemeClr val="bg1"/>
                </a:solidFill>
                <a:latin typeface="APPLE CHANCERY" panose="03020702040506060504" pitchFamily="66" charset="-79"/>
                <a:ea typeface="微软雅黑" panose="020B0503020204020204" charset="-122"/>
                <a:cs typeface="APPLE CHANCERY" panose="03020702040506060504" pitchFamily="66" charset="-79"/>
              </a:rPr>
              <a:t>XiLin</a:t>
            </a:r>
            <a:endParaRPr lang="zh-CN" altLang="en-US" b="1" dirty="0">
              <a:solidFill>
                <a:schemeClr val="bg1"/>
              </a:solidFill>
              <a:latin typeface="APPLE CHANCERY" panose="03020702040506060504" pitchFamily="66" charset="-79"/>
              <a:ea typeface="微软雅黑" panose="020B0503020204020204" charset="-122"/>
              <a:cs typeface="APPLE CHANCERY" panose="03020702040506060504" pitchFamily="66" charset="-79"/>
            </a:endParaRPr>
          </a:p>
        </p:txBody>
      </p:sp>
      <p:sp>
        <p:nvSpPr>
          <p:cNvPr id="19" name="文本框 9">
            <a:extLst>
              <a:ext uri="{FF2B5EF4-FFF2-40B4-BE49-F238E27FC236}">
                <a16:creationId xmlns:a16="http://schemas.microsoft.com/office/drawing/2014/main" id="{58C42F47-853F-924C-8FCA-BFD510C9F327}"/>
              </a:ext>
            </a:extLst>
          </p:cNvPr>
          <p:cNvSpPr txBox="1"/>
          <p:nvPr/>
        </p:nvSpPr>
        <p:spPr>
          <a:xfrm>
            <a:off x="7751643" y="3900347"/>
            <a:ext cx="1631287" cy="369332"/>
          </a:xfrm>
          <a:prstGeom prst="rect">
            <a:avLst/>
          </a:prstGeom>
          <a:noFill/>
        </p:spPr>
        <p:txBody>
          <a:bodyPr wrap="square" rtlCol="0">
            <a:spAutoFit/>
          </a:bodyPr>
          <a:lstStyle/>
          <a:p>
            <a:pPr algn="ctr"/>
            <a:r>
              <a:rPr lang="en-US" altLang="zh-CN" b="1" dirty="0" err="1">
                <a:solidFill>
                  <a:schemeClr val="bg1"/>
                </a:solidFill>
                <a:latin typeface="APPLE CHANCERY" panose="03020702040506060504" pitchFamily="66" charset="-79"/>
                <a:ea typeface="微软雅黑" panose="020B0503020204020204" charset="-122"/>
                <a:cs typeface="APPLE CHANCERY" panose="03020702040506060504" pitchFamily="66" charset="-79"/>
              </a:rPr>
              <a:t>RaoQianyin</a:t>
            </a:r>
            <a:endParaRPr lang="zh-CN" altLang="en-US" b="1" dirty="0">
              <a:solidFill>
                <a:schemeClr val="bg1"/>
              </a:solidFill>
              <a:latin typeface="APPLE CHANCERY" panose="03020702040506060504" pitchFamily="66" charset="-79"/>
              <a:ea typeface="微软雅黑" panose="020B0503020204020204" charset="-122"/>
              <a:cs typeface="APPLE CHANCERY" panose="03020702040506060504" pitchFamily="66" charset="-79"/>
            </a:endParaRPr>
          </a:p>
        </p:txBody>
      </p:sp>
      <p:sp>
        <p:nvSpPr>
          <p:cNvPr id="20" name="文本框 9">
            <a:extLst>
              <a:ext uri="{FF2B5EF4-FFF2-40B4-BE49-F238E27FC236}">
                <a16:creationId xmlns:a16="http://schemas.microsoft.com/office/drawing/2014/main" id="{DCFE433F-E0B0-9E48-9C13-4EE0AE1E1D1B}"/>
              </a:ext>
            </a:extLst>
          </p:cNvPr>
          <p:cNvSpPr txBox="1"/>
          <p:nvPr/>
        </p:nvSpPr>
        <p:spPr>
          <a:xfrm>
            <a:off x="9624165" y="3926163"/>
            <a:ext cx="1757238" cy="369332"/>
          </a:xfrm>
          <a:prstGeom prst="rect">
            <a:avLst/>
          </a:prstGeom>
          <a:noFill/>
        </p:spPr>
        <p:txBody>
          <a:bodyPr wrap="square" rtlCol="0">
            <a:spAutoFit/>
          </a:bodyPr>
          <a:lstStyle/>
          <a:p>
            <a:pPr algn="ctr"/>
            <a:r>
              <a:rPr lang="en-US" altLang="zh-CN" b="1" dirty="0" err="1">
                <a:solidFill>
                  <a:schemeClr val="bg1"/>
                </a:solidFill>
                <a:latin typeface="APPLE CHANCERY" panose="03020702040506060504" pitchFamily="66" charset="-79"/>
                <a:ea typeface="微软雅黑" panose="020B0503020204020204" charset="-122"/>
                <a:cs typeface="APPLE CHANCERY" panose="03020702040506060504" pitchFamily="66" charset="-79"/>
              </a:rPr>
              <a:t>FengZezhong</a:t>
            </a:r>
            <a:endParaRPr lang="zh-CN" altLang="en-US" b="1" dirty="0">
              <a:solidFill>
                <a:schemeClr val="bg1"/>
              </a:solidFill>
              <a:latin typeface="APPLE CHANCERY" panose="03020702040506060504" pitchFamily="66" charset="-79"/>
              <a:ea typeface="微软雅黑" panose="020B0503020204020204" charset="-122"/>
              <a:cs typeface="APPLE CHANCERY" panose="03020702040506060504" pitchFamily="66" charset="-79"/>
            </a:endParaRPr>
          </a:p>
        </p:txBody>
      </p:sp>
      <p:pic>
        <p:nvPicPr>
          <p:cNvPr id="21" name="图片 20">
            <a:extLst>
              <a:ext uri="{FF2B5EF4-FFF2-40B4-BE49-F238E27FC236}">
                <a16:creationId xmlns:a16="http://schemas.microsoft.com/office/drawing/2014/main" id="{24BA3FEC-4D94-C043-9FBF-F9413E76E418}"/>
              </a:ext>
            </a:extLst>
          </p:cNvPr>
          <p:cNvPicPr/>
          <p:nvPr/>
        </p:nvPicPr>
        <p:blipFill>
          <a:blip r:embed="rId6" cstate="print">
            <a:extLst>
              <a:ext uri="{28A0092B-C50C-407E-A947-70E740481C1C}">
                <a14:useLocalDpi xmlns:a14="http://schemas.microsoft.com/office/drawing/2010/main" val="0"/>
              </a:ext>
            </a:extLst>
          </a:blip>
          <a:srcRect l="48617" t="26788" r="17017" b="31023"/>
          <a:stretch>
            <a:fillRect/>
          </a:stretch>
        </p:blipFill>
        <p:spPr>
          <a:xfrm>
            <a:off x="9057401" y="1561162"/>
            <a:ext cx="899795" cy="899795"/>
          </a:xfrm>
          <a:prstGeom prst="ellipse">
            <a:avLst/>
          </a:prstGeom>
          <a:ln>
            <a:noFill/>
          </a:ln>
          <a:effectLst/>
        </p:spPr>
      </p:pic>
      <p:pic>
        <p:nvPicPr>
          <p:cNvPr id="22" name="图片 21">
            <a:extLst>
              <a:ext uri="{FF2B5EF4-FFF2-40B4-BE49-F238E27FC236}">
                <a16:creationId xmlns:a16="http://schemas.microsoft.com/office/drawing/2014/main" id="{188B3428-0087-4246-B698-D32BD09C239F}"/>
              </a:ext>
            </a:extLst>
          </p:cNvPr>
          <p:cNvPicPr/>
          <p:nvPr/>
        </p:nvPicPr>
        <p:blipFill>
          <a:blip r:embed="rId7" cstate="print">
            <a:extLst>
              <a:ext uri="{28A0092B-C50C-407E-A947-70E740481C1C}">
                <a14:useLocalDpi xmlns:a14="http://schemas.microsoft.com/office/drawing/2010/main" val="0"/>
              </a:ext>
            </a:extLst>
          </a:blip>
          <a:srcRect l="12185" t="28712" r="45016" b="16816"/>
          <a:stretch>
            <a:fillRect/>
          </a:stretch>
        </p:blipFill>
        <p:spPr>
          <a:xfrm>
            <a:off x="10765230" y="1561162"/>
            <a:ext cx="899795" cy="899795"/>
          </a:xfrm>
          <a:prstGeom prst="ellipse">
            <a:avLst/>
          </a:prstGeom>
          <a:ln>
            <a:noFill/>
          </a:ln>
          <a:effectLst/>
        </p:spPr>
      </p:pic>
      <p:pic>
        <p:nvPicPr>
          <p:cNvPr id="23" name="图片 22">
            <a:extLst>
              <a:ext uri="{FF2B5EF4-FFF2-40B4-BE49-F238E27FC236}">
                <a16:creationId xmlns:a16="http://schemas.microsoft.com/office/drawing/2014/main" id="{B13A8D15-AD7D-884C-9928-0C9DFA62BD54}"/>
              </a:ext>
            </a:extLst>
          </p:cNvPr>
          <p:cNvPicPr/>
          <p:nvPr/>
        </p:nvPicPr>
        <p:blipFill>
          <a:blip r:embed="rId8" cstate="print">
            <a:extLst>
              <a:ext uri="{28A0092B-C50C-407E-A947-70E740481C1C}">
                <a14:useLocalDpi xmlns:a14="http://schemas.microsoft.com/office/drawing/2010/main" val="0"/>
              </a:ext>
            </a:extLst>
          </a:blip>
          <a:srcRect t="22664" r="39435" b="8635"/>
          <a:stretch>
            <a:fillRect/>
          </a:stretch>
        </p:blipFill>
        <p:spPr>
          <a:xfrm rot="5400000">
            <a:off x="10037958" y="2947963"/>
            <a:ext cx="899795" cy="899795"/>
          </a:xfrm>
          <a:prstGeom prst="ellipse">
            <a:avLst/>
          </a:prstGeom>
          <a:ln>
            <a:noFill/>
          </a:ln>
          <a:effectLst/>
        </p:spPr>
      </p:pic>
      <p:pic>
        <p:nvPicPr>
          <p:cNvPr id="24" name="图片 23">
            <a:extLst>
              <a:ext uri="{FF2B5EF4-FFF2-40B4-BE49-F238E27FC236}">
                <a16:creationId xmlns:a16="http://schemas.microsoft.com/office/drawing/2014/main" id="{54ADF666-2F40-C645-93F3-4524D11AC5B9}"/>
              </a:ext>
            </a:extLst>
          </p:cNvPr>
          <p:cNvPicPr/>
          <p:nvPr/>
        </p:nvPicPr>
        <p:blipFill>
          <a:blip r:embed="rId9" cstate="print">
            <a:extLst>
              <a:ext uri="{28A0092B-C50C-407E-A947-70E740481C1C}">
                <a14:useLocalDpi xmlns:a14="http://schemas.microsoft.com/office/drawing/2010/main" val="0"/>
              </a:ext>
            </a:extLst>
          </a:blip>
          <a:srcRect l="32220" t="39084" r="36368" b="40404"/>
          <a:stretch>
            <a:fillRect/>
          </a:stretch>
        </p:blipFill>
        <p:spPr>
          <a:xfrm>
            <a:off x="8117388" y="2945662"/>
            <a:ext cx="899795" cy="899795"/>
          </a:xfrm>
          <a:prstGeom prst="ellipse">
            <a:avLst/>
          </a:prstGeom>
          <a:ln>
            <a:noFill/>
          </a:ln>
          <a:effectLst/>
        </p:spPr>
      </p:pic>
      <p:pic>
        <p:nvPicPr>
          <p:cNvPr id="25" name="图片 24">
            <a:extLst>
              <a:ext uri="{FF2B5EF4-FFF2-40B4-BE49-F238E27FC236}">
                <a16:creationId xmlns:a16="http://schemas.microsoft.com/office/drawing/2014/main" id="{2169B63E-04B4-B94C-8634-995A26A5546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1639" t="35265" r="44604" b="44524"/>
          <a:stretch/>
        </p:blipFill>
        <p:spPr>
          <a:xfrm>
            <a:off x="7349571" y="1561162"/>
            <a:ext cx="899795" cy="899795"/>
          </a:xfrm>
          <a:prstGeom prst="ellipse">
            <a:avLst/>
          </a:prstGeom>
          <a:ln>
            <a:noFill/>
          </a:ln>
          <a:effectLst>
            <a:softEdge rad="0"/>
          </a:effectLst>
        </p:spPr>
      </p:pic>
      <p:sp>
        <p:nvSpPr>
          <p:cNvPr id="26" name="文本框 9">
            <a:extLst>
              <a:ext uri="{FF2B5EF4-FFF2-40B4-BE49-F238E27FC236}">
                <a16:creationId xmlns:a16="http://schemas.microsoft.com/office/drawing/2014/main" id="{6458210A-6160-AC4B-9BA1-FE8139418F01}"/>
              </a:ext>
            </a:extLst>
          </p:cNvPr>
          <p:cNvSpPr txBox="1"/>
          <p:nvPr/>
        </p:nvSpPr>
        <p:spPr>
          <a:xfrm>
            <a:off x="7336235" y="2448569"/>
            <a:ext cx="926465" cy="369332"/>
          </a:xfrm>
          <a:prstGeom prst="rect">
            <a:avLst/>
          </a:prstGeom>
          <a:noFill/>
        </p:spPr>
        <p:txBody>
          <a:bodyPr wrap="square" rtlCol="0">
            <a:spAutoFit/>
          </a:bodyPr>
          <a:lstStyle/>
          <a:p>
            <a:pPr algn="ctr"/>
            <a:r>
              <a:rPr lang="en-US" altLang="zh-CN" b="1" dirty="0" err="1">
                <a:solidFill>
                  <a:schemeClr val="bg1"/>
                </a:solidFill>
                <a:latin typeface="APPLE CHANCERY" panose="03020702040506060504" pitchFamily="66" charset="-79"/>
                <a:ea typeface="微软雅黑" panose="020B0503020204020204" charset="-122"/>
                <a:cs typeface="APPLE CHANCERY" panose="03020702040506060504" pitchFamily="66" charset="-79"/>
              </a:rPr>
              <a:t>GuoLin</a:t>
            </a:r>
            <a:endParaRPr lang="zh-CN" altLang="en-US" b="1" dirty="0">
              <a:solidFill>
                <a:schemeClr val="bg1"/>
              </a:solidFill>
              <a:latin typeface="APPLE CHANCERY" panose="03020702040506060504" pitchFamily="66" charset="-79"/>
              <a:ea typeface="微软雅黑" panose="020B0503020204020204" charset="-122"/>
              <a:cs typeface="APPLE CHANCERY" panose="03020702040506060504" pitchFamily="66" charset="-79"/>
            </a:endParaRPr>
          </a:p>
        </p:txBody>
      </p:sp>
      <p:sp>
        <p:nvSpPr>
          <p:cNvPr id="27" name="Rounded Rectangle 25">
            <a:extLst>
              <a:ext uri="{FF2B5EF4-FFF2-40B4-BE49-F238E27FC236}">
                <a16:creationId xmlns:a16="http://schemas.microsoft.com/office/drawing/2014/main" id="{F0CD7698-298C-104C-BE2D-8651A7522063}"/>
              </a:ext>
            </a:extLst>
          </p:cNvPr>
          <p:cNvSpPr/>
          <p:nvPr/>
        </p:nvSpPr>
        <p:spPr>
          <a:xfrm>
            <a:off x="7027306" y="637162"/>
            <a:ext cx="4946015" cy="733304"/>
          </a:xfrm>
          <a:prstGeom prst="roundRect">
            <a:avLst>
              <a:gd name="adj" fmla="val 13259"/>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 altLang="zh-CN" sz="3600" b="1" dirty="0">
                <a:solidFill>
                  <a:schemeClr val="bg1"/>
                </a:solidFill>
                <a:latin typeface="Courier" pitchFamily="2" charset="0"/>
                <a:ea typeface="STFangsong" panose="02010600040101010101" pitchFamily="2" charset="-122"/>
                <a:cs typeface="APPLE CHANCERY" panose="03020702040506060504" pitchFamily="66" charset="-79"/>
              </a:rPr>
              <a:t>No Boundaries</a:t>
            </a:r>
            <a:endParaRPr lang="zh-CN" altLang="en-US" sz="3600" b="1" dirty="0">
              <a:solidFill>
                <a:schemeClr val="bg1"/>
              </a:solidFill>
              <a:latin typeface="Courier" pitchFamily="2" charset="0"/>
              <a:ea typeface="STFangsong" panose="02010600040101010101" pitchFamily="2" charset="-122"/>
              <a:cs typeface="APPLE CHANCERY" panose="03020702040506060504" pitchFamily="66" charset="-79"/>
            </a:endParaRPr>
          </a:p>
        </p:txBody>
      </p:sp>
    </p:spTree>
    <p:extLst>
      <p:ext uri="{BB962C8B-B14F-4D97-AF65-F5344CB8AC3E}">
        <p14:creationId xmlns:p14="http://schemas.microsoft.com/office/powerpoint/2010/main" val="269611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5">
            <a:extLst>
              <a:ext uri="{FF2B5EF4-FFF2-40B4-BE49-F238E27FC236}">
                <a16:creationId xmlns:a16="http://schemas.microsoft.com/office/drawing/2014/main" id="{EC0DD191-3826-EB4F-903B-9AA7751258D2}"/>
              </a:ext>
            </a:extLst>
          </p:cNvPr>
          <p:cNvSpPr/>
          <p:nvPr/>
        </p:nvSpPr>
        <p:spPr>
          <a:xfrm>
            <a:off x="2051754" y="2858297"/>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dirty="0">
                <a:solidFill>
                  <a:schemeClr val="bg1"/>
                </a:solidFill>
                <a:latin typeface="汉仪雅酷黑简" panose="00020600040101010101" charset="-122"/>
                <a:ea typeface="汉仪雅酷黑简" panose="00020600040101010101" charset="-122"/>
                <a:sym typeface="微软雅黑" panose="020B0503020204020204" charset="-122"/>
              </a:rPr>
              <a:t>C</a:t>
            </a:r>
            <a:endParaRPr lang="zh-CN" altLang="en-US" sz="16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sp>
        <p:nvSpPr>
          <p:cNvPr id="5" name="Rounded Rectangle 25">
            <a:extLst>
              <a:ext uri="{FF2B5EF4-FFF2-40B4-BE49-F238E27FC236}">
                <a16:creationId xmlns:a16="http://schemas.microsoft.com/office/drawing/2014/main" id="{385032FE-CCE8-1843-A71C-CE72B7FA8048}"/>
              </a:ext>
            </a:extLst>
          </p:cNvPr>
          <p:cNvSpPr/>
          <p:nvPr/>
        </p:nvSpPr>
        <p:spPr>
          <a:xfrm>
            <a:off x="591235" y="2858297"/>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dirty="0">
                <a:solidFill>
                  <a:schemeClr val="bg1"/>
                </a:solidFill>
                <a:latin typeface="汉仪雅酷黑简" panose="00020600040101010101" charset="-122"/>
                <a:ea typeface="汉仪雅酷黑简" panose="00020600040101010101" charset="-122"/>
                <a:sym typeface="微软雅黑" panose="020B0503020204020204" charset="-122"/>
              </a:rPr>
              <a:t>SRC</a:t>
            </a:r>
            <a:endParaRPr lang="zh-CN" altLang="en-US" sz="16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cxnSp>
        <p:nvCxnSpPr>
          <p:cNvPr id="6" name="直线箭头连接符 18">
            <a:extLst>
              <a:ext uri="{FF2B5EF4-FFF2-40B4-BE49-F238E27FC236}">
                <a16:creationId xmlns:a16="http://schemas.microsoft.com/office/drawing/2014/main" id="{1F78F204-3B0F-2449-8E31-0943834CB50C}"/>
              </a:ext>
            </a:extLst>
          </p:cNvPr>
          <p:cNvCxnSpPr>
            <a:cxnSpLocks/>
          </p:cNvCxnSpPr>
          <p:nvPr/>
        </p:nvCxnSpPr>
        <p:spPr>
          <a:xfrm>
            <a:off x="1707235" y="3057803"/>
            <a:ext cx="344519"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 name="Rounded Rectangle 25">
            <a:extLst>
              <a:ext uri="{FF2B5EF4-FFF2-40B4-BE49-F238E27FC236}">
                <a16:creationId xmlns:a16="http://schemas.microsoft.com/office/drawing/2014/main" id="{E462BFF4-8AD6-3348-9C87-836FC929171A}"/>
              </a:ext>
            </a:extLst>
          </p:cNvPr>
          <p:cNvSpPr/>
          <p:nvPr/>
        </p:nvSpPr>
        <p:spPr>
          <a:xfrm>
            <a:off x="4013335" y="2858297"/>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dirty="0">
                <a:solidFill>
                  <a:srgbClr val="FF0000"/>
                </a:solidFill>
                <a:latin typeface="汉仪雅酷黑简" panose="00020600040101010101" charset="-122"/>
                <a:ea typeface="汉仪雅酷黑简" panose="00020600040101010101" charset="-122"/>
                <a:sym typeface="微软雅黑" panose="020B0503020204020204" charset="-122"/>
              </a:rPr>
              <a:t>PP</a:t>
            </a:r>
            <a:endParaRPr lang="zh-CN" altLang="en-US" sz="1600" b="1" dirty="0">
              <a:solidFill>
                <a:srgbClr val="FF0000"/>
              </a:solidFill>
              <a:latin typeface="汉仪雅酷黑简" panose="00020600040101010101" charset="-122"/>
              <a:ea typeface="汉仪雅酷黑简" panose="00020600040101010101" charset="-122"/>
              <a:sym typeface="微软雅黑" panose="020B0503020204020204" charset="-122"/>
            </a:endParaRPr>
          </a:p>
        </p:txBody>
      </p:sp>
      <p:sp>
        <p:nvSpPr>
          <p:cNvPr id="8" name="Rounded Rectangle 25">
            <a:extLst>
              <a:ext uri="{FF2B5EF4-FFF2-40B4-BE49-F238E27FC236}">
                <a16:creationId xmlns:a16="http://schemas.microsoft.com/office/drawing/2014/main" id="{588C5B6B-7DF2-C643-8C8F-E2CFB40DBF12}"/>
              </a:ext>
            </a:extLst>
          </p:cNvPr>
          <p:cNvSpPr/>
          <p:nvPr/>
        </p:nvSpPr>
        <p:spPr>
          <a:xfrm>
            <a:off x="5787963" y="2858297"/>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1" i="0" u="none" strike="noStrike" kern="0" cap="none" spc="0" normalizeH="0" baseline="0" noProof="0" dirty="0">
                <a:ln>
                  <a:noFill/>
                </a:ln>
                <a:solidFill>
                  <a:srgbClr val="FF0000"/>
                </a:solidFill>
                <a:effectLst/>
                <a:uLnTx/>
                <a:uFillTx/>
                <a:latin typeface="汉仪雅酷黑简" panose="00020600040101010101" charset="-122"/>
                <a:ea typeface="汉仪雅酷黑简" panose="00020600040101010101" charset="-122"/>
                <a:sym typeface="微软雅黑" panose="020B0503020204020204" charset="-122"/>
              </a:rPr>
              <a:t>M</a:t>
            </a:r>
            <a:endParaRPr kumimoji="0" lang="zh-CN" altLang="en-US" sz="1600" b="1" i="0" u="none" strike="noStrike" kern="0" cap="none" spc="0" normalizeH="0" baseline="0" noProof="0" dirty="0">
              <a:ln>
                <a:noFill/>
              </a:ln>
              <a:solidFill>
                <a:srgbClr val="FF0000"/>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9" name="Rounded Rectangle 25">
            <a:extLst>
              <a:ext uri="{FF2B5EF4-FFF2-40B4-BE49-F238E27FC236}">
                <a16:creationId xmlns:a16="http://schemas.microsoft.com/office/drawing/2014/main" id="{7E5E8C89-2DD5-594E-B27C-C55ECE0EA185}"/>
              </a:ext>
            </a:extLst>
          </p:cNvPr>
          <p:cNvSpPr/>
          <p:nvPr/>
        </p:nvSpPr>
        <p:spPr>
          <a:xfrm>
            <a:off x="7516179" y="2858297"/>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kern="0" dirty="0">
                <a:solidFill>
                  <a:srgbClr val="FF0000"/>
                </a:solidFill>
                <a:latin typeface="汉仪雅酷黑简" panose="00020600040101010101" charset="-122"/>
                <a:ea typeface="汉仪雅酷黑简" panose="00020600040101010101" charset="-122"/>
                <a:sym typeface="微软雅黑" panose="020B0503020204020204" charset="-122"/>
              </a:rPr>
              <a:t>P</a:t>
            </a:r>
            <a:endParaRPr kumimoji="0" lang="zh-CN" altLang="en-US" sz="1600" b="1" i="0" u="none" strike="noStrike" kern="0" cap="none" spc="0" normalizeH="0" baseline="0" noProof="0" dirty="0">
              <a:ln>
                <a:noFill/>
              </a:ln>
              <a:solidFill>
                <a:srgbClr val="FF0000"/>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10" name="Rounded Rectangle 25">
            <a:extLst>
              <a:ext uri="{FF2B5EF4-FFF2-40B4-BE49-F238E27FC236}">
                <a16:creationId xmlns:a16="http://schemas.microsoft.com/office/drawing/2014/main" id="{0BC888C3-FE8B-834E-81C6-8CCC1AD88462}"/>
              </a:ext>
            </a:extLst>
          </p:cNvPr>
          <p:cNvSpPr/>
          <p:nvPr/>
        </p:nvSpPr>
        <p:spPr>
          <a:xfrm>
            <a:off x="9012498" y="2868629"/>
            <a:ext cx="1116000"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dirty="0">
                <a:solidFill>
                  <a:schemeClr val="bg1"/>
                </a:solidFill>
                <a:latin typeface="汉仪雅酷黑简" panose="00020600040101010101" charset="-122"/>
                <a:ea typeface="汉仪雅酷黑简" panose="00020600040101010101" charset="-122"/>
                <a:sym typeface="微软雅黑" panose="020B0503020204020204" charset="-122"/>
              </a:rPr>
              <a:t>D</a:t>
            </a:r>
            <a:endParaRPr lang="zh-CN" altLang="en-US" sz="16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cxnSp>
        <p:nvCxnSpPr>
          <p:cNvPr id="11" name="直线箭头连接符 60">
            <a:extLst>
              <a:ext uri="{FF2B5EF4-FFF2-40B4-BE49-F238E27FC236}">
                <a16:creationId xmlns:a16="http://schemas.microsoft.com/office/drawing/2014/main" id="{D8523DA3-B7EB-DC44-955B-3F74AA9E274D}"/>
              </a:ext>
            </a:extLst>
          </p:cNvPr>
          <p:cNvCxnSpPr>
            <a:cxnSpLocks/>
          </p:cNvCxnSpPr>
          <p:nvPr/>
        </p:nvCxnSpPr>
        <p:spPr>
          <a:xfrm>
            <a:off x="3167754" y="3057803"/>
            <a:ext cx="845581"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线箭头连接符 63">
            <a:extLst>
              <a:ext uri="{FF2B5EF4-FFF2-40B4-BE49-F238E27FC236}">
                <a16:creationId xmlns:a16="http://schemas.microsoft.com/office/drawing/2014/main" id="{7C405CC6-513B-1D45-B932-C8E22C5F1A84}"/>
              </a:ext>
            </a:extLst>
          </p:cNvPr>
          <p:cNvCxnSpPr>
            <a:cxnSpLocks/>
          </p:cNvCxnSpPr>
          <p:nvPr/>
        </p:nvCxnSpPr>
        <p:spPr>
          <a:xfrm>
            <a:off x="5129335" y="3057803"/>
            <a:ext cx="658628"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线箭头连接符 66">
            <a:extLst>
              <a:ext uri="{FF2B5EF4-FFF2-40B4-BE49-F238E27FC236}">
                <a16:creationId xmlns:a16="http://schemas.microsoft.com/office/drawing/2014/main" id="{3D45D951-5C98-FC4B-873D-89264BE831D7}"/>
              </a:ext>
            </a:extLst>
          </p:cNvPr>
          <p:cNvCxnSpPr>
            <a:cxnSpLocks/>
          </p:cNvCxnSpPr>
          <p:nvPr/>
        </p:nvCxnSpPr>
        <p:spPr>
          <a:xfrm>
            <a:off x="6903963" y="3057803"/>
            <a:ext cx="612216"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线箭头连接符 70">
            <a:extLst>
              <a:ext uri="{FF2B5EF4-FFF2-40B4-BE49-F238E27FC236}">
                <a16:creationId xmlns:a16="http://schemas.microsoft.com/office/drawing/2014/main" id="{3310B2BC-D94D-FB47-B07D-5169B430183F}"/>
              </a:ext>
            </a:extLst>
          </p:cNvPr>
          <p:cNvCxnSpPr>
            <a:cxnSpLocks/>
          </p:cNvCxnSpPr>
          <p:nvPr/>
        </p:nvCxnSpPr>
        <p:spPr>
          <a:xfrm>
            <a:off x="8632179" y="3057803"/>
            <a:ext cx="35723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a:extLst>
              <a:ext uri="{FF2B5EF4-FFF2-40B4-BE49-F238E27FC236}">
                <a16:creationId xmlns:a16="http://schemas.microsoft.com/office/drawing/2014/main" id="{6BF77CA6-E88E-6449-BDE1-9DEF3FEF5975}"/>
              </a:ext>
            </a:extLst>
          </p:cNvPr>
          <p:cNvCxnSpPr>
            <a:cxnSpLocks/>
            <a:stCxn id="38" idx="0"/>
            <a:endCxn id="16" idx="3"/>
          </p:cNvCxnSpPr>
          <p:nvPr/>
        </p:nvCxnSpPr>
        <p:spPr>
          <a:xfrm rot="16200000" flipV="1">
            <a:off x="9404093" y="557467"/>
            <a:ext cx="517628" cy="3643620"/>
          </a:xfrm>
          <a:prstGeom prst="bentConnector2">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25">
            <a:extLst>
              <a:ext uri="{FF2B5EF4-FFF2-40B4-BE49-F238E27FC236}">
                <a16:creationId xmlns:a16="http://schemas.microsoft.com/office/drawing/2014/main" id="{308DB40F-5978-6943-935B-EA4463733A58}"/>
              </a:ext>
            </a:extLst>
          </p:cNvPr>
          <p:cNvSpPr/>
          <p:nvPr/>
        </p:nvSpPr>
        <p:spPr>
          <a:xfrm>
            <a:off x="4553806" y="1920472"/>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 underlay networks</a:t>
            </a:r>
            <a:endParaRPr kumimoji="0" lang="zh-CN" altLang="en-US"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17" name="矩形 16">
            <a:extLst>
              <a:ext uri="{FF2B5EF4-FFF2-40B4-BE49-F238E27FC236}">
                <a16:creationId xmlns:a16="http://schemas.microsoft.com/office/drawing/2014/main" id="{98888B98-A9F3-7C4D-8696-44F257802D79}"/>
              </a:ext>
            </a:extLst>
          </p:cNvPr>
          <p:cNvSpPr/>
          <p:nvPr/>
        </p:nvSpPr>
        <p:spPr>
          <a:xfrm>
            <a:off x="289366" y="1729479"/>
            <a:ext cx="11710567" cy="1817225"/>
          </a:xfrm>
          <a:prstGeom prst="rect">
            <a:avLst/>
          </a:prstGeom>
          <a:noFill/>
          <a:ln w="19050">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Rounded Rectangle 25">
            <a:extLst>
              <a:ext uri="{FF2B5EF4-FFF2-40B4-BE49-F238E27FC236}">
                <a16:creationId xmlns:a16="http://schemas.microsoft.com/office/drawing/2014/main" id="{8E433384-466B-EB41-BD31-DB694CFF978B}"/>
              </a:ext>
            </a:extLst>
          </p:cNvPr>
          <p:cNvSpPr/>
          <p:nvPr/>
        </p:nvSpPr>
        <p:spPr>
          <a:xfrm>
            <a:off x="591234" y="1513479"/>
            <a:ext cx="1851727" cy="4320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b="1"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a:t>
            </a:r>
            <a:r>
              <a:rPr lang="zh-CN" altLang="en-US" b="1" kern="0" noProof="0" dirty="0">
                <a:solidFill>
                  <a:schemeClr val="bg1"/>
                </a:solidFill>
                <a:latin typeface="汉仪雅酷黑简" panose="00020600040101010101" charset="-122"/>
                <a:ea typeface="汉仪雅酷黑简" panose="00020600040101010101" charset="-122"/>
                <a:sym typeface="微软雅黑" panose="020B0503020204020204" charset="-122"/>
              </a:rPr>
              <a:t> </a:t>
            </a:r>
            <a:r>
              <a:rPr lang="en-US" altLang="zh-CN" b="1" kern="0" noProof="0" dirty="0">
                <a:solidFill>
                  <a:schemeClr val="bg1"/>
                </a:solidFill>
                <a:latin typeface="汉仪雅酷黑简" panose="00020600040101010101" charset="-122"/>
                <a:ea typeface="汉仪雅酷黑简" panose="00020600040101010101" charset="-122"/>
                <a:sym typeface="微软雅黑" panose="020B0503020204020204" charset="-122"/>
              </a:rPr>
              <a:t>pipeline</a:t>
            </a:r>
            <a:endParaRPr kumimoji="0" lang="zh-CN" altLang="en-US" b="1"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grpSp>
        <p:nvGrpSpPr>
          <p:cNvPr id="23" name="组合 22">
            <a:extLst>
              <a:ext uri="{FF2B5EF4-FFF2-40B4-BE49-F238E27FC236}">
                <a16:creationId xmlns:a16="http://schemas.microsoft.com/office/drawing/2014/main" id="{20906B92-E485-6840-B069-5E9140774614}"/>
              </a:ext>
            </a:extLst>
          </p:cNvPr>
          <p:cNvGrpSpPr/>
          <p:nvPr/>
        </p:nvGrpSpPr>
        <p:grpSpPr>
          <a:xfrm>
            <a:off x="718922" y="2628445"/>
            <a:ext cx="886280" cy="162838"/>
            <a:chOff x="718922" y="2137457"/>
            <a:chExt cx="886280" cy="162838"/>
          </a:xfrm>
        </p:grpSpPr>
        <p:sp>
          <p:nvSpPr>
            <p:cNvPr id="20" name="矩形 19">
              <a:extLst>
                <a:ext uri="{FF2B5EF4-FFF2-40B4-BE49-F238E27FC236}">
                  <a16:creationId xmlns:a16="http://schemas.microsoft.com/office/drawing/2014/main" id="{6B1D18E3-60AC-8C40-BA2C-78525709D9DB}"/>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a:extLst>
                <a:ext uri="{FF2B5EF4-FFF2-40B4-BE49-F238E27FC236}">
                  <a16:creationId xmlns:a16="http://schemas.microsoft.com/office/drawing/2014/main" id="{344120E1-7928-A84E-B1B6-4B06D352C2C5}"/>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 name="组合 23">
            <a:extLst>
              <a:ext uri="{FF2B5EF4-FFF2-40B4-BE49-F238E27FC236}">
                <a16:creationId xmlns:a16="http://schemas.microsoft.com/office/drawing/2014/main" id="{87729760-C990-5C4C-8CA8-BDAB5CEB85ED}"/>
              </a:ext>
            </a:extLst>
          </p:cNvPr>
          <p:cNvGrpSpPr/>
          <p:nvPr/>
        </p:nvGrpSpPr>
        <p:grpSpPr>
          <a:xfrm>
            <a:off x="2166614" y="2628445"/>
            <a:ext cx="886280" cy="162838"/>
            <a:chOff x="718922" y="2137457"/>
            <a:chExt cx="886280" cy="162838"/>
          </a:xfrm>
        </p:grpSpPr>
        <p:sp>
          <p:nvSpPr>
            <p:cNvPr id="25" name="矩形 24">
              <a:extLst>
                <a:ext uri="{FF2B5EF4-FFF2-40B4-BE49-F238E27FC236}">
                  <a16:creationId xmlns:a16="http://schemas.microsoft.com/office/drawing/2014/main" id="{7CDEC641-D72C-D24F-AD05-8C79C103413B}"/>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a:extLst>
                <a:ext uri="{FF2B5EF4-FFF2-40B4-BE49-F238E27FC236}">
                  <a16:creationId xmlns:a16="http://schemas.microsoft.com/office/drawing/2014/main" id="{C7A78306-485F-744A-A411-2D819E8E1CC8}"/>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7" name="组合 26">
            <a:extLst>
              <a:ext uri="{FF2B5EF4-FFF2-40B4-BE49-F238E27FC236}">
                <a16:creationId xmlns:a16="http://schemas.microsoft.com/office/drawing/2014/main" id="{3FDA9839-BD93-694C-9531-B9DD8C9CD6A7}"/>
              </a:ext>
            </a:extLst>
          </p:cNvPr>
          <p:cNvGrpSpPr/>
          <p:nvPr/>
        </p:nvGrpSpPr>
        <p:grpSpPr>
          <a:xfrm>
            <a:off x="4128195" y="2630962"/>
            <a:ext cx="886280" cy="162838"/>
            <a:chOff x="718922" y="2137457"/>
            <a:chExt cx="886280" cy="162838"/>
          </a:xfrm>
        </p:grpSpPr>
        <p:sp>
          <p:nvSpPr>
            <p:cNvPr id="28" name="矩形 27">
              <a:extLst>
                <a:ext uri="{FF2B5EF4-FFF2-40B4-BE49-F238E27FC236}">
                  <a16:creationId xmlns:a16="http://schemas.microsoft.com/office/drawing/2014/main" id="{17563F84-2FA3-9D47-9CD6-DDD06C68A2DC}"/>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a:extLst>
                <a:ext uri="{FF2B5EF4-FFF2-40B4-BE49-F238E27FC236}">
                  <a16:creationId xmlns:a16="http://schemas.microsoft.com/office/drawing/2014/main" id="{0F0EACB5-9884-5E48-8678-A906CC72B700}"/>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0" name="组合 29">
            <a:extLst>
              <a:ext uri="{FF2B5EF4-FFF2-40B4-BE49-F238E27FC236}">
                <a16:creationId xmlns:a16="http://schemas.microsoft.com/office/drawing/2014/main" id="{B9ABF925-162B-8542-97E5-A023674EADD5}"/>
              </a:ext>
            </a:extLst>
          </p:cNvPr>
          <p:cNvGrpSpPr/>
          <p:nvPr/>
        </p:nvGrpSpPr>
        <p:grpSpPr>
          <a:xfrm>
            <a:off x="5942989" y="2628445"/>
            <a:ext cx="886280" cy="162838"/>
            <a:chOff x="718922" y="2137457"/>
            <a:chExt cx="886280" cy="162838"/>
          </a:xfrm>
        </p:grpSpPr>
        <p:sp>
          <p:nvSpPr>
            <p:cNvPr id="31" name="矩形 30">
              <a:extLst>
                <a:ext uri="{FF2B5EF4-FFF2-40B4-BE49-F238E27FC236}">
                  <a16:creationId xmlns:a16="http://schemas.microsoft.com/office/drawing/2014/main" id="{3BECC17A-42D3-AA4B-BF6A-8CF78008C55D}"/>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31">
              <a:extLst>
                <a:ext uri="{FF2B5EF4-FFF2-40B4-BE49-F238E27FC236}">
                  <a16:creationId xmlns:a16="http://schemas.microsoft.com/office/drawing/2014/main" id="{0349FBB3-17E5-364F-AA5A-064BC3A4702E}"/>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 name="组合 32">
            <a:extLst>
              <a:ext uri="{FF2B5EF4-FFF2-40B4-BE49-F238E27FC236}">
                <a16:creationId xmlns:a16="http://schemas.microsoft.com/office/drawing/2014/main" id="{AD109C37-5A6D-3C4E-A145-36D0D4FB4AC5}"/>
              </a:ext>
            </a:extLst>
          </p:cNvPr>
          <p:cNvGrpSpPr/>
          <p:nvPr/>
        </p:nvGrpSpPr>
        <p:grpSpPr>
          <a:xfrm>
            <a:off x="7547973" y="2591133"/>
            <a:ext cx="886280" cy="162838"/>
            <a:chOff x="718922" y="2137457"/>
            <a:chExt cx="886280" cy="162838"/>
          </a:xfrm>
        </p:grpSpPr>
        <p:sp>
          <p:nvSpPr>
            <p:cNvPr id="34" name="矩形 33">
              <a:extLst>
                <a:ext uri="{FF2B5EF4-FFF2-40B4-BE49-F238E27FC236}">
                  <a16:creationId xmlns:a16="http://schemas.microsoft.com/office/drawing/2014/main" id="{D12C9D98-E48F-DD4F-BA79-023588A68165}"/>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34">
              <a:extLst>
                <a:ext uri="{FF2B5EF4-FFF2-40B4-BE49-F238E27FC236}">
                  <a16:creationId xmlns:a16="http://schemas.microsoft.com/office/drawing/2014/main" id="{DFFCC73D-42E8-3B47-8CE6-CFCB60761975}"/>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6" name="组合 35">
            <a:extLst>
              <a:ext uri="{FF2B5EF4-FFF2-40B4-BE49-F238E27FC236}">
                <a16:creationId xmlns:a16="http://schemas.microsoft.com/office/drawing/2014/main" id="{8062DD9C-4737-434F-B20E-30A5AC18958A}"/>
              </a:ext>
            </a:extLst>
          </p:cNvPr>
          <p:cNvGrpSpPr/>
          <p:nvPr/>
        </p:nvGrpSpPr>
        <p:grpSpPr>
          <a:xfrm>
            <a:off x="10758806" y="2638091"/>
            <a:ext cx="886280" cy="162838"/>
            <a:chOff x="718922" y="2137457"/>
            <a:chExt cx="886280" cy="162838"/>
          </a:xfrm>
        </p:grpSpPr>
        <p:sp>
          <p:nvSpPr>
            <p:cNvPr id="37" name="矩形 36">
              <a:extLst>
                <a:ext uri="{FF2B5EF4-FFF2-40B4-BE49-F238E27FC236}">
                  <a16:creationId xmlns:a16="http://schemas.microsoft.com/office/drawing/2014/main" id="{E66A21EA-26FD-FF42-9523-D6BDB794B618}"/>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a:extLst>
                <a:ext uri="{FF2B5EF4-FFF2-40B4-BE49-F238E27FC236}">
                  <a16:creationId xmlns:a16="http://schemas.microsoft.com/office/drawing/2014/main" id="{0B916B00-4BDC-4F4E-8A33-2569488DE0A4}"/>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41" name="肘形连接符 40">
            <a:extLst>
              <a:ext uri="{FF2B5EF4-FFF2-40B4-BE49-F238E27FC236}">
                <a16:creationId xmlns:a16="http://schemas.microsoft.com/office/drawing/2014/main" id="{EBBB32BD-8A56-A84D-835D-CF4A3FF45EF6}"/>
              </a:ext>
            </a:extLst>
          </p:cNvPr>
          <p:cNvCxnSpPr>
            <a:cxnSpLocks/>
            <a:stCxn id="16" idx="1"/>
            <a:endCxn id="20" idx="0"/>
          </p:cNvCxnSpPr>
          <p:nvPr/>
        </p:nvCxnSpPr>
        <p:spPr>
          <a:xfrm rot="10800000" flipV="1">
            <a:off x="879292" y="2120463"/>
            <a:ext cx="3674515" cy="507982"/>
          </a:xfrm>
          <a:prstGeom prst="bentConnector2">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5" name="Rounded Rectangle 25">
            <a:extLst>
              <a:ext uri="{FF2B5EF4-FFF2-40B4-BE49-F238E27FC236}">
                <a16:creationId xmlns:a16="http://schemas.microsoft.com/office/drawing/2014/main" id="{3404FFFC-7647-0442-8828-EE6F619502A4}"/>
              </a:ext>
            </a:extLst>
          </p:cNvPr>
          <p:cNvSpPr/>
          <p:nvPr/>
        </p:nvSpPr>
        <p:spPr>
          <a:xfrm>
            <a:off x="10508817" y="2868629"/>
            <a:ext cx="1270237" cy="491705"/>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b="1" dirty="0">
                <a:solidFill>
                  <a:schemeClr val="bg1"/>
                </a:solidFill>
                <a:latin typeface="汉仪雅酷黑简" panose="00020600040101010101" charset="-122"/>
                <a:ea typeface="汉仪雅酷黑简" panose="00020600040101010101" charset="-122"/>
                <a:sym typeface="微软雅黑" panose="020B0503020204020204" charset="-122"/>
              </a:rPr>
              <a:t>SINK</a:t>
            </a:r>
            <a:endParaRPr lang="zh-CN" altLang="en-US" sz="1600"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cxnSp>
        <p:nvCxnSpPr>
          <p:cNvPr id="47" name="直线箭头连接符 70">
            <a:extLst>
              <a:ext uri="{FF2B5EF4-FFF2-40B4-BE49-F238E27FC236}">
                <a16:creationId xmlns:a16="http://schemas.microsoft.com/office/drawing/2014/main" id="{DEADF2F5-4113-9742-B058-7E91DA11627B}"/>
              </a:ext>
            </a:extLst>
          </p:cNvPr>
          <p:cNvCxnSpPr>
            <a:cxnSpLocks/>
            <a:stCxn id="10" idx="3"/>
          </p:cNvCxnSpPr>
          <p:nvPr/>
        </p:nvCxnSpPr>
        <p:spPr>
          <a:xfrm>
            <a:off x="10128498" y="3084629"/>
            <a:ext cx="34286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F368FF20-FEF0-F545-B1AF-92512D7F9A6D}"/>
              </a:ext>
            </a:extLst>
          </p:cNvPr>
          <p:cNvGrpSpPr/>
          <p:nvPr/>
        </p:nvGrpSpPr>
        <p:grpSpPr>
          <a:xfrm>
            <a:off x="9153389" y="2630962"/>
            <a:ext cx="886280" cy="162838"/>
            <a:chOff x="718922" y="2137457"/>
            <a:chExt cx="886280" cy="162838"/>
          </a:xfrm>
        </p:grpSpPr>
        <p:sp>
          <p:nvSpPr>
            <p:cNvPr id="50" name="矩形 49">
              <a:extLst>
                <a:ext uri="{FF2B5EF4-FFF2-40B4-BE49-F238E27FC236}">
                  <a16:creationId xmlns:a16="http://schemas.microsoft.com/office/drawing/2014/main" id="{D850C8BA-48A7-6C42-84E2-47133E0B06BF}"/>
                </a:ext>
              </a:extLst>
            </p:cNvPr>
            <p:cNvSpPr/>
            <p:nvPr/>
          </p:nvSpPr>
          <p:spPr>
            <a:xfrm>
              <a:off x="718922" y="2137457"/>
              <a:ext cx="320738" cy="162838"/>
            </a:xfrm>
            <a:prstGeom prst="rect">
              <a:avLst/>
            </a:prstGeom>
            <a:solidFill>
              <a:srgbClr val="FF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50">
              <a:extLst>
                <a:ext uri="{FF2B5EF4-FFF2-40B4-BE49-F238E27FC236}">
                  <a16:creationId xmlns:a16="http://schemas.microsoft.com/office/drawing/2014/main" id="{63194B6D-9D6B-B446-8BA0-BAAF6FA369D1}"/>
                </a:ext>
              </a:extLst>
            </p:cNvPr>
            <p:cNvSpPr/>
            <p:nvPr/>
          </p:nvSpPr>
          <p:spPr>
            <a:xfrm>
              <a:off x="1284464" y="2137457"/>
              <a:ext cx="320738" cy="162838"/>
            </a:xfrm>
            <a:prstGeom prst="rect">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4" name="矩形 53">
            <a:extLst>
              <a:ext uri="{FF2B5EF4-FFF2-40B4-BE49-F238E27FC236}">
                <a16:creationId xmlns:a16="http://schemas.microsoft.com/office/drawing/2014/main" id="{FB6E044E-9A83-C54C-B218-A8ACB5A48226}"/>
              </a:ext>
            </a:extLst>
          </p:cNvPr>
          <p:cNvSpPr/>
          <p:nvPr/>
        </p:nvSpPr>
        <p:spPr>
          <a:xfrm>
            <a:off x="340753" y="680978"/>
            <a:ext cx="11510321"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The design result mainly includes three parts: preprocessing, model and strategy.</a:t>
            </a:r>
          </a:p>
        </p:txBody>
      </p:sp>
      <p:grpSp>
        <p:nvGrpSpPr>
          <p:cNvPr id="55" name="组合 54">
            <a:extLst>
              <a:ext uri="{FF2B5EF4-FFF2-40B4-BE49-F238E27FC236}">
                <a16:creationId xmlns:a16="http://schemas.microsoft.com/office/drawing/2014/main" id="{16F43BFC-6BB3-E942-B8A8-4E4BB40270CE}"/>
              </a:ext>
            </a:extLst>
          </p:cNvPr>
          <p:cNvGrpSpPr/>
          <p:nvPr/>
        </p:nvGrpSpPr>
        <p:grpSpPr>
          <a:xfrm>
            <a:off x="844979" y="3937688"/>
            <a:ext cx="2334466" cy="1539685"/>
            <a:chOff x="576" y="5564"/>
            <a:chExt cx="4132" cy="2954"/>
          </a:xfrm>
        </p:grpSpPr>
        <p:pic>
          <p:nvPicPr>
            <p:cNvPr id="56" name="图片 55">
              <a:extLst>
                <a:ext uri="{FF2B5EF4-FFF2-40B4-BE49-F238E27FC236}">
                  <a16:creationId xmlns:a16="http://schemas.microsoft.com/office/drawing/2014/main" id="{45BF2761-522D-CB47-8252-77E879D46E53}"/>
                </a:ext>
              </a:extLst>
            </p:cNvPr>
            <p:cNvPicPr>
              <a:picLocks noChangeAspect="1"/>
            </p:cNvPicPr>
            <p:nvPr/>
          </p:nvPicPr>
          <p:blipFill>
            <a:blip r:embed="rId3"/>
            <a:srcRect r="3730"/>
            <a:stretch>
              <a:fillRect/>
            </a:stretch>
          </p:blipFill>
          <p:spPr>
            <a:xfrm>
              <a:off x="576" y="5564"/>
              <a:ext cx="4133" cy="2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7" name="圆角矩形 56">
              <a:extLst>
                <a:ext uri="{FF2B5EF4-FFF2-40B4-BE49-F238E27FC236}">
                  <a16:creationId xmlns:a16="http://schemas.microsoft.com/office/drawing/2014/main" id="{FFD65087-CF57-A244-8275-10204E1DD768}"/>
                </a:ext>
              </a:extLst>
            </p:cNvPr>
            <p:cNvSpPr/>
            <p:nvPr/>
          </p:nvSpPr>
          <p:spPr>
            <a:xfrm>
              <a:off x="621" y="5820"/>
              <a:ext cx="4078" cy="2444"/>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rgbClr val="FF0000"/>
                  </a:solidFill>
                  <a:latin typeface="汉仪雅酷黑简" panose="00020600040101010101" charset="-122"/>
                  <a:ea typeface="汉仪雅酷黑简" panose="00020600040101010101" charset="-122"/>
                  <a:sym typeface="微软雅黑" panose="020B0503020204020204" charset="-122"/>
                </a:rPr>
                <a:t>RAW Data</a:t>
              </a:r>
            </a:p>
            <a:p>
              <a:pPr algn="ct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Topology+20</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zh-CN"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Node Attributes</a:t>
              </a:r>
              <a:endParaRPr lang="zh-CN" altLang="en-US"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58" name="虚尾箭头 57">
            <a:extLst>
              <a:ext uri="{FF2B5EF4-FFF2-40B4-BE49-F238E27FC236}">
                <a16:creationId xmlns:a16="http://schemas.microsoft.com/office/drawing/2014/main" id="{B19E0266-913B-8D4C-9818-C48749434EA6}"/>
              </a:ext>
            </a:extLst>
          </p:cNvPr>
          <p:cNvSpPr/>
          <p:nvPr/>
        </p:nvSpPr>
        <p:spPr>
          <a:xfrm>
            <a:off x="3172563" y="4252369"/>
            <a:ext cx="873508" cy="77152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000" b="1" dirty="0">
                <a:solidFill>
                  <a:prstClr val="white"/>
                </a:solidFill>
                <a:latin typeface="微软雅黑" panose="020B0503020204020204" charset="-122"/>
                <a:ea typeface="微软雅黑" panose="020B0503020204020204" charset="-122"/>
              </a:rPr>
              <a:t>input</a:t>
            </a:r>
            <a:endParaRPr lang="zh-CN" altLang="en-US" sz="1000" b="1" dirty="0">
              <a:solidFill>
                <a:prstClr val="white"/>
              </a:solidFill>
              <a:latin typeface="微软雅黑" panose="020B0503020204020204" charset="-122"/>
              <a:ea typeface="微软雅黑" panose="020B0503020204020204" charset="-122"/>
            </a:endParaRPr>
          </a:p>
        </p:txBody>
      </p:sp>
      <p:grpSp>
        <p:nvGrpSpPr>
          <p:cNvPr id="59" name="组合 58">
            <a:extLst>
              <a:ext uri="{FF2B5EF4-FFF2-40B4-BE49-F238E27FC236}">
                <a16:creationId xmlns:a16="http://schemas.microsoft.com/office/drawing/2014/main" id="{DC898F69-8013-FB45-9B2A-0862EDB9178C}"/>
              </a:ext>
            </a:extLst>
          </p:cNvPr>
          <p:cNvGrpSpPr/>
          <p:nvPr/>
        </p:nvGrpSpPr>
        <p:grpSpPr>
          <a:xfrm>
            <a:off x="5243599" y="4190639"/>
            <a:ext cx="431499" cy="1287256"/>
            <a:chOff x="8183" y="5923"/>
            <a:chExt cx="646" cy="2235"/>
          </a:xfrm>
        </p:grpSpPr>
        <p:sp>
          <p:nvSpPr>
            <p:cNvPr id="60" name="虚尾箭头 59">
              <a:extLst>
                <a:ext uri="{FF2B5EF4-FFF2-40B4-BE49-F238E27FC236}">
                  <a16:creationId xmlns:a16="http://schemas.microsoft.com/office/drawing/2014/main" id="{04857B28-AB03-B44D-BFE6-3516334BD431}"/>
                </a:ext>
              </a:extLst>
            </p:cNvPr>
            <p:cNvSpPr/>
            <p:nvPr/>
          </p:nvSpPr>
          <p:spPr>
            <a:xfrm>
              <a:off x="8183" y="7498"/>
              <a:ext cx="646" cy="661"/>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61" name="虚尾箭头 60">
              <a:extLst>
                <a:ext uri="{FF2B5EF4-FFF2-40B4-BE49-F238E27FC236}">
                  <a16:creationId xmlns:a16="http://schemas.microsoft.com/office/drawing/2014/main" id="{110E2DE4-62F0-ED4A-B57A-4BAEE7899C2E}"/>
                </a:ext>
              </a:extLst>
            </p:cNvPr>
            <p:cNvSpPr/>
            <p:nvPr/>
          </p:nvSpPr>
          <p:spPr>
            <a:xfrm>
              <a:off x="8183" y="5923"/>
              <a:ext cx="646" cy="661"/>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sp>
        <p:nvSpPr>
          <p:cNvPr id="62" name="Rounded Rectangle 25">
            <a:extLst>
              <a:ext uri="{FF2B5EF4-FFF2-40B4-BE49-F238E27FC236}">
                <a16:creationId xmlns:a16="http://schemas.microsoft.com/office/drawing/2014/main" id="{BB3F8FAD-89C4-124A-80CD-EE59DE44CADD}"/>
              </a:ext>
            </a:extLst>
          </p:cNvPr>
          <p:cNvSpPr/>
          <p:nvPr/>
        </p:nvSpPr>
        <p:spPr>
          <a:xfrm>
            <a:off x="7701170" y="4108204"/>
            <a:ext cx="848104" cy="135720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buClrTx/>
              <a:buSzTx/>
              <a:buNone/>
            </a:pPr>
            <a:r>
              <a:rPr lang="en" altLang="zh-CN"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Topology optimization strategy</a:t>
            </a:r>
            <a:endParaRPr lang="zh-CN" altLang="en-US"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endParaRPr>
          </a:p>
        </p:txBody>
      </p:sp>
      <p:grpSp>
        <p:nvGrpSpPr>
          <p:cNvPr id="63" name="组合 62">
            <a:extLst>
              <a:ext uri="{FF2B5EF4-FFF2-40B4-BE49-F238E27FC236}">
                <a16:creationId xmlns:a16="http://schemas.microsoft.com/office/drawing/2014/main" id="{2F3A9B6F-64BC-0743-8682-5D3784C49E80}"/>
              </a:ext>
            </a:extLst>
          </p:cNvPr>
          <p:cNvGrpSpPr/>
          <p:nvPr/>
        </p:nvGrpSpPr>
        <p:grpSpPr>
          <a:xfrm>
            <a:off x="7185979" y="4120561"/>
            <a:ext cx="425102" cy="1401712"/>
            <a:chOff x="11053" y="5922"/>
            <a:chExt cx="646" cy="2235"/>
          </a:xfrm>
        </p:grpSpPr>
        <p:sp>
          <p:nvSpPr>
            <p:cNvPr id="64" name="虚尾箭头 63">
              <a:extLst>
                <a:ext uri="{FF2B5EF4-FFF2-40B4-BE49-F238E27FC236}">
                  <a16:creationId xmlns:a16="http://schemas.microsoft.com/office/drawing/2014/main" id="{E79DA1B9-D3DC-C04B-A7F8-49C673C957F3}"/>
                </a:ext>
              </a:extLst>
            </p:cNvPr>
            <p:cNvSpPr/>
            <p:nvPr/>
          </p:nvSpPr>
          <p:spPr>
            <a:xfrm>
              <a:off x="11053" y="7497"/>
              <a:ext cx="646" cy="661"/>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65" name="虚尾箭头 64">
              <a:extLst>
                <a:ext uri="{FF2B5EF4-FFF2-40B4-BE49-F238E27FC236}">
                  <a16:creationId xmlns:a16="http://schemas.microsoft.com/office/drawing/2014/main" id="{E362DB90-A8C8-9D4C-8446-556DA72D8024}"/>
                </a:ext>
              </a:extLst>
            </p:cNvPr>
            <p:cNvSpPr/>
            <p:nvPr/>
          </p:nvSpPr>
          <p:spPr>
            <a:xfrm>
              <a:off x="11053" y="5922"/>
              <a:ext cx="646" cy="661"/>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sp>
        <p:nvSpPr>
          <p:cNvPr id="66" name="虚尾箭头 65">
            <a:extLst>
              <a:ext uri="{FF2B5EF4-FFF2-40B4-BE49-F238E27FC236}">
                <a16:creationId xmlns:a16="http://schemas.microsoft.com/office/drawing/2014/main" id="{BD18BABF-8AAA-B541-974A-74D46D57600B}"/>
              </a:ext>
            </a:extLst>
          </p:cNvPr>
          <p:cNvSpPr/>
          <p:nvPr/>
        </p:nvSpPr>
        <p:spPr>
          <a:xfrm>
            <a:off x="8649460" y="4263511"/>
            <a:ext cx="979639" cy="77152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000" b="1" dirty="0">
                <a:solidFill>
                  <a:prstClr val="white"/>
                </a:solidFill>
                <a:latin typeface="微软雅黑" panose="020B0503020204020204" charset="-122"/>
                <a:ea typeface="微软雅黑" panose="020B0503020204020204" charset="-122"/>
              </a:rPr>
              <a:t>output</a:t>
            </a:r>
            <a:endParaRPr lang="zh-CN" altLang="en-US" sz="1000" b="1" dirty="0">
              <a:solidFill>
                <a:prstClr val="white"/>
              </a:solidFill>
              <a:latin typeface="微软雅黑" panose="020B0503020204020204" charset="-122"/>
              <a:ea typeface="微软雅黑" panose="020B0503020204020204" charset="-122"/>
            </a:endParaRPr>
          </a:p>
        </p:txBody>
      </p:sp>
      <p:grpSp>
        <p:nvGrpSpPr>
          <p:cNvPr id="67" name="组合 66">
            <a:extLst>
              <a:ext uri="{FF2B5EF4-FFF2-40B4-BE49-F238E27FC236}">
                <a16:creationId xmlns:a16="http://schemas.microsoft.com/office/drawing/2014/main" id="{A86B1223-D9EF-C143-888F-36D6B5C2E987}"/>
              </a:ext>
            </a:extLst>
          </p:cNvPr>
          <p:cNvGrpSpPr/>
          <p:nvPr/>
        </p:nvGrpSpPr>
        <p:grpSpPr>
          <a:xfrm>
            <a:off x="9629099" y="4013473"/>
            <a:ext cx="1814717" cy="1596945"/>
            <a:chOff x="15041" y="5644"/>
            <a:chExt cx="3505" cy="2875"/>
          </a:xfrm>
        </p:grpSpPr>
        <p:pic>
          <p:nvPicPr>
            <p:cNvPr id="68" name="图片 67">
              <a:extLst>
                <a:ext uri="{FF2B5EF4-FFF2-40B4-BE49-F238E27FC236}">
                  <a16:creationId xmlns:a16="http://schemas.microsoft.com/office/drawing/2014/main" id="{4AF85CF8-24A0-974D-A2EC-6390D792CE47}"/>
                </a:ext>
              </a:extLst>
            </p:cNvPr>
            <p:cNvPicPr>
              <a:picLocks noChangeAspect="1"/>
            </p:cNvPicPr>
            <p:nvPr/>
          </p:nvPicPr>
          <p:blipFill>
            <a:blip r:embed="rId4"/>
            <a:stretch>
              <a:fillRect/>
            </a:stretch>
          </p:blipFill>
          <p:spPr>
            <a:xfrm>
              <a:off x="15041" y="5644"/>
              <a:ext cx="3505" cy="2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9" name="圆角矩形 68">
              <a:extLst>
                <a:ext uri="{FF2B5EF4-FFF2-40B4-BE49-F238E27FC236}">
                  <a16:creationId xmlns:a16="http://schemas.microsoft.com/office/drawing/2014/main" id="{C2934446-BF8C-CE4C-94FE-FA2488072FB9}"/>
                </a:ext>
              </a:extLst>
            </p:cNvPr>
            <p:cNvSpPr/>
            <p:nvPr/>
          </p:nvSpPr>
          <p:spPr>
            <a:xfrm>
              <a:off x="15215" y="6660"/>
              <a:ext cx="3331" cy="843"/>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buClrTx/>
                <a:buSzTx/>
                <a:buFontTx/>
              </a:pPr>
              <a:r>
                <a:rPr lang="en-US" altLang="zh-CN" dirty="0">
                  <a:solidFill>
                    <a:srgbClr val="FF0000"/>
                  </a:solidFill>
                  <a:latin typeface="汉仪雅酷黑简" panose="00020600040101010101" charset="-122"/>
                  <a:ea typeface="汉仪雅酷黑简" panose="00020600040101010101" charset="-122"/>
                  <a:sym typeface="微软雅黑" panose="020B0503020204020204" charset="-122"/>
                </a:rPr>
                <a:t>30</a:t>
              </a:r>
              <a:endParaRPr lang="zh-CN" altLang="en-US" dirty="0">
                <a:solidFill>
                  <a:srgbClr val="FF0000"/>
                </a:solidFill>
                <a:latin typeface="汉仪雅酷黑简" panose="00020600040101010101" charset="-122"/>
                <a:ea typeface="汉仪雅酷黑简" panose="00020600040101010101" charset="-122"/>
                <a:sym typeface="微软雅黑" panose="020B0503020204020204" charset="-122"/>
              </a:endParaRPr>
            </a:p>
            <a:p>
              <a:pPr algn="ctr">
                <a:buClrTx/>
                <a:buSzTx/>
                <a:buFontTx/>
              </a:pPr>
              <a:r>
                <a:rPr lang="en-US" altLang="zh-CN" dirty="0">
                  <a:solidFill>
                    <a:srgbClr val="FF0000"/>
                  </a:solidFill>
                  <a:latin typeface="汉仪雅酷黑简" panose="00020600040101010101" charset="-122"/>
                  <a:ea typeface="汉仪雅酷黑简" panose="00020600040101010101" charset="-122"/>
                  <a:sym typeface="微软雅黑" panose="020B0503020204020204" charset="-122"/>
                </a:rPr>
                <a:t>Result Data</a:t>
              </a:r>
              <a:endParaRPr lang="zh-CN" altLang="en-US" dirty="0">
                <a:solidFill>
                  <a:srgbClr val="FF0000"/>
                </a:solidFill>
                <a:latin typeface="汉仪雅酷黑简" panose="00020600040101010101" charset="-122"/>
                <a:ea typeface="汉仪雅酷黑简" panose="00020600040101010101" charset="-122"/>
                <a:sym typeface="微软雅黑" panose="020B0503020204020204" charset="-122"/>
              </a:endParaRPr>
            </a:p>
          </p:txBody>
        </p:sp>
      </p:grpSp>
      <p:sp>
        <p:nvSpPr>
          <p:cNvPr id="70" name="Rounded Rectangle 25">
            <a:extLst>
              <a:ext uri="{FF2B5EF4-FFF2-40B4-BE49-F238E27FC236}">
                <a16:creationId xmlns:a16="http://schemas.microsoft.com/office/drawing/2014/main" id="{AA9FF5AC-8341-3A48-AC05-7C5070E88594}"/>
              </a:ext>
            </a:extLst>
          </p:cNvPr>
          <p:cNvSpPr/>
          <p:nvPr/>
        </p:nvSpPr>
        <p:spPr>
          <a:xfrm>
            <a:off x="5850940" y="4113836"/>
            <a:ext cx="1188720" cy="48641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r>
              <a:rPr lang="en-US" altLang="zh-CN" sz="1400" kern="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Topology Restore</a:t>
            </a:r>
            <a:endParaRPr lang="zh-CN" altLang="en-US" sz="1400" kern="0" dirty="0">
              <a:solidFill>
                <a:schemeClr val="bg1"/>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71" name="Rounded Rectangle 25">
            <a:extLst>
              <a:ext uri="{FF2B5EF4-FFF2-40B4-BE49-F238E27FC236}">
                <a16:creationId xmlns:a16="http://schemas.microsoft.com/office/drawing/2014/main" id="{F24EE321-8A6E-5142-AA27-67625CE32433}"/>
              </a:ext>
            </a:extLst>
          </p:cNvPr>
          <p:cNvSpPr/>
          <p:nvPr/>
        </p:nvSpPr>
        <p:spPr>
          <a:xfrm>
            <a:off x="5867552" y="5010634"/>
            <a:ext cx="1188720" cy="486410"/>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algn="ctr"/>
            <a:r>
              <a:rPr lang="en-US" altLang="zh-CN" sz="1400" kern="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Traffic Forecast</a:t>
            </a:r>
            <a:endParaRPr lang="zh-CN" altLang="en-US" sz="1400" kern="0" dirty="0">
              <a:solidFill>
                <a:schemeClr val="bg1"/>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72" name="Rounded Rectangle 25">
            <a:extLst>
              <a:ext uri="{FF2B5EF4-FFF2-40B4-BE49-F238E27FC236}">
                <a16:creationId xmlns:a16="http://schemas.microsoft.com/office/drawing/2014/main" id="{A3013E4A-8974-F74E-B282-E5A6CFC7B44F}"/>
              </a:ext>
            </a:extLst>
          </p:cNvPr>
          <p:cNvSpPr/>
          <p:nvPr/>
        </p:nvSpPr>
        <p:spPr>
          <a:xfrm>
            <a:off x="4274899" y="4120561"/>
            <a:ext cx="760586" cy="135733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r>
              <a:rPr lang="en-US" altLang="zh-CN" sz="1400" dirty="0">
                <a:solidFill>
                  <a:prstClr val="white"/>
                </a:solidFill>
                <a:latin typeface="汉仪雅酷黑简" panose="00020600040101010101" charset="-122"/>
                <a:ea typeface="汉仪雅酷黑简" panose="00020600040101010101" charset="-122"/>
                <a:sym typeface="微软雅黑" panose="020B0503020204020204" charset="-122"/>
              </a:rPr>
              <a:t>Data </a:t>
            </a:r>
            <a:r>
              <a:rPr lang="en-US" altLang="zh-CN" sz="1400" b="1" dirty="0">
                <a:solidFill>
                  <a:srgbClr val="FF0000"/>
                </a:solidFill>
                <a:latin typeface="汉仪雅酷黑简" panose="00020600040101010101" charset="-122"/>
                <a:ea typeface="汉仪雅酷黑简" panose="00020600040101010101" charset="-122"/>
                <a:sym typeface="微软雅黑" panose="020B0503020204020204" charset="-122"/>
              </a:rPr>
              <a:t>P</a:t>
            </a:r>
            <a:r>
              <a:rPr lang="en-US" altLang="zh-CN" sz="1400" dirty="0">
                <a:solidFill>
                  <a:prstClr val="white"/>
                </a:solidFill>
                <a:latin typeface="汉仪雅酷黑简" panose="00020600040101010101" charset="-122"/>
                <a:ea typeface="汉仪雅酷黑简" panose="00020600040101010101" charset="-122"/>
                <a:sym typeface="微软雅黑" panose="020B0503020204020204" charset="-122"/>
              </a:rPr>
              <a:t>re-</a:t>
            </a:r>
            <a:r>
              <a:rPr lang="en-US" altLang="zh-CN" sz="1400" b="1" dirty="0">
                <a:solidFill>
                  <a:srgbClr val="FF0000"/>
                </a:solidFill>
                <a:latin typeface="汉仪雅酷黑简" panose="00020600040101010101" charset="-122"/>
                <a:ea typeface="汉仪雅酷黑简" panose="00020600040101010101" charset="-122"/>
                <a:sym typeface="微软雅黑" panose="020B0503020204020204" charset="-122"/>
              </a:rPr>
              <a:t>P</a:t>
            </a:r>
            <a:r>
              <a:rPr lang="en-US" altLang="zh-CN" sz="1400" dirty="0">
                <a:solidFill>
                  <a:prstClr val="white"/>
                </a:solidFill>
                <a:latin typeface="汉仪雅酷黑简" panose="00020600040101010101" charset="-122"/>
                <a:ea typeface="汉仪雅酷黑简" panose="00020600040101010101" charset="-122"/>
                <a:sym typeface="微软雅黑" panose="020B0503020204020204" charset="-122"/>
              </a:rPr>
              <a:t>rocessing</a:t>
            </a:r>
            <a:endParaRPr lang="zh-CN" altLang="en-US" sz="1400" dirty="0">
              <a:solidFill>
                <a:prstClr val="white"/>
              </a:solidFill>
              <a:latin typeface="汉仪雅酷黑简" panose="00020600040101010101" charset="-122"/>
              <a:ea typeface="汉仪雅酷黑简" panose="00020600040101010101" charset="-122"/>
              <a:sym typeface="微软雅黑" panose="020B0503020204020204" charset="-122"/>
            </a:endParaRPr>
          </a:p>
        </p:txBody>
      </p:sp>
      <p:sp>
        <p:nvSpPr>
          <p:cNvPr id="73" name="矩形标注 43">
            <a:extLst>
              <a:ext uri="{FF2B5EF4-FFF2-40B4-BE49-F238E27FC236}">
                <a16:creationId xmlns:a16="http://schemas.microsoft.com/office/drawing/2014/main" id="{15076A29-F8AE-CF41-A106-15214374C82C}"/>
              </a:ext>
            </a:extLst>
          </p:cNvPr>
          <p:cNvSpPr/>
          <p:nvPr/>
        </p:nvSpPr>
        <p:spPr>
          <a:xfrm>
            <a:off x="4498602" y="5999595"/>
            <a:ext cx="1340937" cy="579881"/>
          </a:xfrm>
          <a:prstGeom prst="wedgeRectCallout">
            <a:avLst>
              <a:gd name="adj1" fmla="val 59127"/>
              <a:gd name="adj2" fmla="val -30029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400" dirty="0">
                <a:latin typeface="微软雅黑" panose="020B0503020204020204" pitchFamily="34" charset="-122"/>
                <a:ea typeface="微软雅黑" panose="020B0503020204020204" pitchFamily="34" charset="-122"/>
                <a:sym typeface="微软雅黑" panose="020B0503020204020204" charset="-122"/>
              </a:rPr>
              <a:t>Topology Restore</a:t>
            </a:r>
            <a:endParaRPr lang="zh-CN" altLang="en-US" sz="1400" dirty="0">
              <a:latin typeface="微软雅黑" panose="020B0503020204020204" pitchFamily="34" charset="-122"/>
              <a:ea typeface="微软雅黑" panose="020B0503020204020204" pitchFamily="34" charset="-122"/>
              <a:sym typeface="微软雅黑" panose="020B0503020204020204" charset="-122"/>
            </a:endParaRPr>
          </a:p>
        </p:txBody>
      </p:sp>
      <p:sp>
        <p:nvSpPr>
          <p:cNvPr id="74" name="矩形标注 41">
            <a:extLst>
              <a:ext uri="{FF2B5EF4-FFF2-40B4-BE49-F238E27FC236}">
                <a16:creationId xmlns:a16="http://schemas.microsoft.com/office/drawing/2014/main" id="{85AE433C-87A0-EF4C-9230-D492FE53E93F}"/>
              </a:ext>
            </a:extLst>
          </p:cNvPr>
          <p:cNvSpPr/>
          <p:nvPr/>
        </p:nvSpPr>
        <p:spPr>
          <a:xfrm>
            <a:off x="2051754" y="5671438"/>
            <a:ext cx="1842135" cy="688902"/>
          </a:xfrm>
          <a:prstGeom prst="wedgeRectCallout">
            <a:avLst>
              <a:gd name="adj1" fmla="val 74998"/>
              <a:gd name="adj2" fmla="val -195139"/>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400" dirty="0">
                <a:latin typeface="Microsoft YaHei" panose="020B0503020204020204" pitchFamily="34" charset="-122"/>
                <a:ea typeface="Microsoft YaHei" panose="020B0503020204020204" pitchFamily="34" charset="-122"/>
              </a:rPr>
              <a:t>Data cleaning for subsequent operations</a:t>
            </a:r>
            <a:endParaRPr lang="zh-CN" altLang="en-US" sz="1400" dirty="0">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75" name="矩形标注 42">
            <a:extLst>
              <a:ext uri="{FF2B5EF4-FFF2-40B4-BE49-F238E27FC236}">
                <a16:creationId xmlns:a16="http://schemas.microsoft.com/office/drawing/2014/main" id="{BB2D2A13-D832-BB46-A308-BDD3AB70B29F}"/>
              </a:ext>
            </a:extLst>
          </p:cNvPr>
          <p:cNvSpPr/>
          <p:nvPr/>
        </p:nvSpPr>
        <p:spPr>
          <a:xfrm>
            <a:off x="6048335" y="5999595"/>
            <a:ext cx="2191508" cy="579881"/>
          </a:xfrm>
          <a:prstGeom prst="wedgeRectCallout">
            <a:avLst>
              <a:gd name="adj1" fmla="val -27471"/>
              <a:gd name="adj2" fmla="val -139411"/>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Forecast node traffic based on changes</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矩形标注 44">
            <a:extLst>
              <a:ext uri="{FF2B5EF4-FFF2-40B4-BE49-F238E27FC236}">
                <a16:creationId xmlns:a16="http://schemas.microsoft.com/office/drawing/2014/main" id="{00081756-4027-D244-9208-36F30DCCEB60}"/>
              </a:ext>
            </a:extLst>
          </p:cNvPr>
          <p:cNvSpPr/>
          <p:nvPr/>
        </p:nvSpPr>
        <p:spPr>
          <a:xfrm>
            <a:off x="8810796" y="5679170"/>
            <a:ext cx="2040927" cy="771525"/>
          </a:xfrm>
          <a:prstGeom prst="wedgeRectCallout">
            <a:avLst>
              <a:gd name="adj1" fmla="val -66793"/>
              <a:gd name="adj2" fmla="val -172292"/>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balanced the load by optimizing the topology</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7" name="组合 76">
            <a:extLst>
              <a:ext uri="{FF2B5EF4-FFF2-40B4-BE49-F238E27FC236}">
                <a16:creationId xmlns:a16="http://schemas.microsoft.com/office/drawing/2014/main" id="{6F8C6D37-AB35-6C4C-93B2-52EACEA7126C}"/>
              </a:ext>
            </a:extLst>
          </p:cNvPr>
          <p:cNvGrpSpPr/>
          <p:nvPr/>
        </p:nvGrpSpPr>
        <p:grpSpPr>
          <a:xfrm>
            <a:off x="3944088" y="4013473"/>
            <a:ext cx="4813300" cy="1596945"/>
            <a:chOff x="6103" y="5644"/>
            <a:chExt cx="7580" cy="2875"/>
          </a:xfrm>
        </p:grpSpPr>
        <p:sp>
          <p:nvSpPr>
            <p:cNvPr id="78" name="矩形 77">
              <a:extLst>
                <a:ext uri="{FF2B5EF4-FFF2-40B4-BE49-F238E27FC236}">
                  <a16:creationId xmlns:a16="http://schemas.microsoft.com/office/drawing/2014/main" id="{E004FCA8-FF43-DF4E-9576-D2E05E09E1CC}"/>
                </a:ext>
              </a:extLst>
            </p:cNvPr>
            <p:cNvSpPr/>
            <p:nvPr/>
          </p:nvSpPr>
          <p:spPr>
            <a:xfrm>
              <a:off x="6103" y="5644"/>
              <a:ext cx="7580" cy="2875"/>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圆角矩形 126">
              <a:extLst>
                <a:ext uri="{FF2B5EF4-FFF2-40B4-BE49-F238E27FC236}">
                  <a16:creationId xmlns:a16="http://schemas.microsoft.com/office/drawing/2014/main" id="{D685EC3B-4DA9-1346-B02F-C861C6B5E55E}"/>
                </a:ext>
              </a:extLst>
            </p:cNvPr>
            <p:cNvSpPr/>
            <p:nvPr/>
          </p:nvSpPr>
          <p:spPr>
            <a:xfrm>
              <a:off x="9042" y="6588"/>
              <a:ext cx="2085" cy="843"/>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buClrTx/>
                <a:buSzTx/>
                <a:buFontTx/>
              </a:pPr>
              <a:r>
                <a:rPr lang="en-US" altLang="zh-CN" sz="2000" b="1" dirty="0">
                  <a:solidFill>
                    <a:srgbClr val="FF0000"/>
                  </a:solidFill>
                  <a:latin typeface="汉仪雅酷黑简" panose="00020600040101010101" charset="-122"/>
                  <a:ea typeface="汉仪雅酷黑简" panose="00020600040101010101" charset="-122"/>
                  <a:sym typeface="微软雅黑" panose="020B0503020204020204" pitchFamily="34" charset="-122"/>
                </a:rPr>
                <a:t>Design</a:t>
              </a:r>
              <a:endParaRPr lang="zh-CN" altLang="en-US" sz="2000" b="1" dirty="0">
                <a:solidFill>
                  <a:srgbClr val="FF0000"/>
                </a:solidFill>
                <a:latin typeface="汉仪雅酷黑简" panose="00020600040101010101" charset="-122"/>
                <a:ea typeface="汉仪雅酷黑简" panose="00020600040101010101" charset="-122"/>
                <a:sym typeface="微软雅黑" panose="020B0503020204020204" pitchFamily="34" charset="-122"/>
              </a:endParaRPr>
            </a:p>
          </p:txBody>
        </p:sp>
      </p:grpSp>
      <p:sp>
        <p:nvSpPr>
          <p:cNvPr id="80" name="下箭头 79">
            <a:extLst>
              <a:ext uri="{FF2B5EF4-FFF2-40B4-BE49-F238E27FC236}">
                <a16:creationId xmlns:a16="http://schemas.microsoft.com/office/drawing/2014/main" id="{B05AA8C0-C030-A048-B1A4-9DF9FD05F70D}"/>
              </a:ext>
            </a:extLst>
          </p:cNvPr>
          <p:cNvSpPr/>
          <p:nvPr/>
        </p:nvSpPr>
        <p:spPr>
          <a:xfrm>
            <a:off x="4432865" y="3419201"/>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下箭头 80">
            <a:extLst>
              <a:ext uri="{FF2B5EF4-FFF2-40B4-BE49-F238E27FC236}">
                <a16:creationId xmlns:a16="http://schemas.microsoft.com/office/drawing/2014/main" id="{C7809856-A220-EC4A-84D3-0FD2F43706BF}"/>
              </a:ext>
            </a:extLst>
          </p:cNvPr>
          <p:cNvSpPr/>
          <p:nvPr/>
        </p:nvSpPr>
        <p:spPr>
          <a:xfrm>
            <a:off x="6244235" y="3419201"/>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下箭头 81">
            <a:extLst>
              <a:ext uri="{FF2B5EF4-FFF2-40B4-BE49-F238E27FC236}">
                <a16:creationId xmlns:a16="http://schemas.microsoft.com/office/drawing/2014/main" id="{32C68A0A-7B34-1E47-9A6B-66FC8A39AFC3}"/>
              </a:ext>
            </a:extLst>
          </p:cNvPr>
          <p:cNvSpPr/>
          <p:nvPr/>
        </p:nvSpPr>
        <p:spPr>
          <a:xfrm>
            <a:off x="7952612" y="3419201"/>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下箭头 82">
            <a:extLst>
              <a:ext uri="{FF2B5EF4-FFF2-40B4-BE49-F238E27FC236}">
                <a16:creationId xmlns:a16="http://schemas.microsoft.com/office/drawing/2014/main" id="{B6B926D5-8D0E-D141-B17F-301C310C935C}"/>
              </a:ext>
            </a:extLst>
          </p:cNvPr>
          <p:cNvSpPr/>
          <p:nvPr/>
        </p:nvSpPr>
        <p:spPr>
          <a:xfrm>
            <a:off x="1099462" y="3419201"/>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下箭头 83">
            <a:extLst>
              <a:ext uri="{FF2B5EF4-FFF2-40B4-BE49-F238E27FC236}">
                <a16:creationId xmlns:a16="http://schemas.microsoft.com/office/drawing/2014/main" id="{0480C040-C751-BA4E-974B-E77C181B66C6}"/>
              </a:ext>
            </a:extLst>
          </p:cNvPr>
          <p:cNvSpPr/>
          <p:nvPr/>
        </p:nvSpPr>
        <p:spPr>
          <a:xfrm>
            <a:off x="2442962" y="3419201"/>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下箭头 84">
            <a:extLst>
              <a:ext uri="{FF2B5EF4-FFF2-40B4-BE49-F238E27FC236}">
                <a16:creationId xmlns:a16="http://schemas.microsoft.com/office/drawing/2014/main" id="{6A1F3EDC-D7D9-5A47-B9BC-89FE929668B0}"/>
              </a:ext>
            </a:extLst>
          </p:cNvPr>
          <p:cNvSpPr/>
          <p:nvPr/>
        </p:nvSpPr>
        <p:spPr>
          <a:xfrm>
            <a:off x="10201708" y="3428928"/>
            <a:ext cx="340822" cy="436418"/>
          </a:xfrm>
          <a:prstGeom prst="downArrow">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文本框 85">
            <a:extLst>
              <a:ext uri="{FF2B5EF4-FFF2-40B4-BE49-F238E27FC236}">
                <a16:creationId xmlns:a16="http://schemas.microsoft.com/office/drawing/2014/main" id="{99DD054F-0DBD-E54A-85A5-72C99964C0B8}"/>
              </a:ext>
            </a:extLst>
          </p:cNvPr>
          <p:cNvSpPr txBox="1"/>
          <p:nvPr/>
        </p:nvSpPr>
        <p:spPr>
          <a:xfrm>
            <a:off x="5333278" y="24262"/>
            <a:ext cx="6489020"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Development——Architecture Design</a:t>
            </a:r>
            <a:endParaRPr lang="zh-CN" altLang="en-US" sz="2600" b="1" dirty="0">
              <a:solidFill>
                <a:schemeClr val="bg1"/>
              </a:solidFill>
              <a:latin typeface="微软雅黑" pitchFamily="34" charset="-122"/>
              <a:ea typeface="微软雅黑" pitchFamily="34" charset="-122"/>
            </a:endParaRPr>
          </a:p>
        </p:txBody>
      </p:sp>
      <p:sp>
        <p:nvSpPr>
          <p:cNvPr id="2" name="矩形 1"/>
          <p:cNvSpPr/>
          <p:nvPr/>
        </p:nvSpPr>
        <p:spPr>
          <a:xfrm>
            <a:off x="852426" y="2143279"/>
            <a:ext cx="2510687" cy="276999"/>
          </a:xfrm>
          <a:prstGeom prst="rect">
            <a:avLst/>
          </a:prstGeom>
        </p:spPr>
        <p:txBody>
          <a:bodyPr wrap="none">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Data</a:t>
            </a:r>
            <a:r>
              <a:rPr lang="zh-CN" altLang="en-US" sz="1200" b="1" dirty="0">
                <a:solidFill>
                  <a:schemeClr val="bg1"/>
                </a:solidFill>
                <a:latin typeface="微软雅黑" panose="020B0503020204020204" pitchFamily="34" charset="-122"/>
                <a:ea typeface="微软雅黑" panose="020B0503020204020204" pitchFamily="34" charset="-122"/>
              </a:rPr>
              <a:t> </a:t>
            </a:r>
            <a:r>
              <a:rPr lang="en-US" altLang="zh-CN" sz="1200" b="1" dirty="0">
                <a:solidFill>
                  <a:schemeClr val="bg1"/>
                </a:solidFill>
                <a:latin typeface="微软雅黑" panose="020B0503020204020204" pitchFamily="34" charset="-122"/>
                <a:ea typeface="微软雅黑" panose="020B0503020204020204" pitchFamily="34" charset="-122"/>
              </a:rPr>
              <a:t>handling reference point</a:t>
            </a:r>
          </a:p>
        </p:txBody>
      </p:sp>
    </p:spTree>
    <p:extLst>
      <p:ext uri="{BB962C8B-B14F-4D97-AF65-F5344CB8AC3E}">
        <p14:creationId xmlns:p14="http://schemas.microsoft.com/office/powerpoint/2010/main" val="416924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4752608" y="68956"/>
            <a:ext cx="7147341"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Development——Achievement Exhibition</a:t>
            </a:r>
            <a:endParaRPr lang="zh-CN" altLang="en-US" sz="2600" b="1" dirty="0">
              <a:solidFill>
                <a:schemeClr val="bg1"/>
              </a:solidFill>
              <a:latin typeface="微软雅黑" pitchFamily="34" charset="-122"/>
              <a:ea typeface="微软雅黑" pitchFamily="34" charset="-122"/>
            </a:endParaRPr>
          </a:p>
        </p:txBody>
      </p:sp>
      <p:sp>
        <p:nvSpPr>
          <p:cNvPr id="21" name="Rounded Rectangle 25">
            <a:extLst>
              <a:ext uri="{FF2B5EF4-FFF2-40B4-BE49-F238E27FC236}">
                <a16:creationId xmlns:a16="http://schemas.microsoft.com/office/drawing/2014/main" id="{29935F31-BCC1-5543-BAF7-22B1ECFA2D27}"/>
              </a:ext>
            </a:extLst>
          </p:cNvPr>
          <p:cNvSpPr/>
          <p:nvPr/>
        </p:nvSpPr>
        <p:spPr>
          <a:xfrm>
            <a:off x="7696666" y="2090732"/>
            <a:ext cx="876294"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buClrTx/>
              <a:buSzTx/>
              <a:buNone/>
            </a:pPr>
            <a:r>
              <a:rPr lang="en" altLang="zh-CN"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Topology optimization strategy</a:t>
            </a:r>
            <a:endParaRPr kumimoji="0" lang="zh-CN" altLang="en-US" sz="1400" b="0" i="0" u="none" strike="noStrike" cap="none" spc="0" normalizeH="0" baseline="0" dirty="0">
              <a:solidFill>
                <a:schemeClr val="bg1"/>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33" name="Rounded Rectangle 25">
            <a:extLst>
              <a:ext uri="{FF2B5EF4-FFF2-40B4-BE49-F238E27FC236}">
                <a16:creationId xmlns:a16="http://schemas.microsoft.com/office/drawing/2014/main" id="{1C694AD0-CD50-2444-91F1-65CDE6049AE7}"/>
              </a:ext>
            </a:extLst>
          </p:cNvPr>
          <p:cNvSpPr/>
          <p:nvPr/>
        </p:nvSpPr>
        <p:spPr>
          <a:xfrm>
            <a:off x="5815147" y="2177894"/>
            <a:ext cx="1188720" cy="48146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Topology Restore</a:t>
            </a:r>
          </a:p>
        </p:txBody>
      </p:sp>
      <p:sp>
        <p:nvSpPr>
          <p:cNvPr id="41" name="Rounded Rectangle 25">
            <a:extLst>
              <a:ext uri="{FF2B5EF4-FFF2-40B4-BE49-F238E27FC236}">
                <a16:creationId xmlns:a16="http://schemas.microsoft.com/office/drawing/2014/main" id="{95CCFD4E-69F0-E645-9994-024FEE408D49}"/>
              </a:ext>
            </a:extLst>
          </p:cNvPr>
          <p:cNvSpPr/>
          <p:nvPr/>
        </p:nvSpPr>
        <p:spPr>
          <a:xfrm>
            <a:off x="4290620" y="2239938"/>
            <a:ext cx="793797" cy="1600324"/>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Data pre-processing</a:t>
            </a:r>
            <a:endParaRPr lang="zh-CN" altLang="en-US" sz="1400" kern="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42" name="虚尾箭头 41">
            <a:extLst>
              <a:ext uri="{FF2B5EF4-FFF2-40B4-BE49-F238E27FC236}">
                <a16:creationId xmlns:a16="http://schemas.microsoft.com/office/drawing/2014/main" id="{50815491-1635-6344-872D-25E8A825EAE2}"/>
              </a:ext>
            </a:extLst>
          </p:cNvPr>
          <p:cNvSpPr/>
          <p:nvPr/>
        </p:nvSpPr>
        <p:spPr>
          <a:xfrm>
            <a:off x="5153593" y="2294591"/>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43" name="虚尾箭头 42">
            <a:extLst>
              <a:ext uri="{FF2B5EF4-FFF2-40B4-BE49-F238E27FC236}">
                <a16:creationId xmlns:a16="http://schemas.microsoft.com/office/drawing/2014/main" id="{D70EAC6E-38D4-4A4D-8FDA-94FB39E739DA}"/>
              </a:ext>
            </a:extLst>
          </p:cNvPr>
          <p:cNvSpPr/>
          <p:nvPr/>
        </p:nvSpPr>
        <p:spPr>
          <a:xfrm>
            <a:off x="5177369" y="3376111"/>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45" name="Rounded Rectangle 25">
            <a:extLst>
              <a:ext uri="{FF2B5EF4-FFF2-40B4-BE49-F238E27FC236}">
                <a16:creationId xmlns:a16="http://schemas.microsoft.com/office/drawing/2014/main" id="{60E67198-DAC2-EB49-93CC-D91BAC0A7A21}"/>
              </a:ext>
            </a:extLst>
          </p:cNvPr>
          <p:cNvSpPr/>
          <p:nvPr/>
        </p:nvSpPr>
        <p:spPr>
          <a:xfrm>
            <a:off x="5796181" y="3325065"/>
            <a:ext cx="1188720" cy="515197"/>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Traffic Forecast</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grpSp>
        <p:nvGrpSpPr>
          <p:cNvPr id="4" name="组合 3">
            <a:extLst>
              <a:ext uri="{FF2B5EF4-FFF2-40B4-BE49-F238E27FC236}">
                <a16:creationId xmlns:a16="http://schemas.microsoft.com/office/drawing/2014/main" id="{86D2FE1F-B01F-4BC0-8710-446FB91284DA}"/>
              </a:ext>
            </a:extLst>
          </p:cNvPr>
          <p:cNvGrpSpPr/>
          <p:nvPr/>
        </p:nvGrpSpPr>
        <p:grpSpPr>
          <a:xfrm>
            <a:off x="7107585" y="2304268"/>
            <a:ext cx="562982" cy="1339697"/>
            <a:chOff x="3097931" y="3300540"/>
            <a:chExt cx="429176" cy="1424346"/>
          </a:xfrm>
        </p:grpSpPr>
        <p:sp>
          <p:nvSpPr>
            <p:cNvPr id="36" name="虚尾箭头 35">
              <a:extLst>
                <a:ext uri="{FF2B5EF4-FFF2-40B4-BE49-F238E27FC236}">
                  <a16:creationId xmlns:a16="http://schemas.microsoft.com/office/drawing/2014/main" id="{C0E8A4A9-0E74-9F49-A024-C96B21D8F263}"/>
                </a:ext>
              </a:extLst>
            </p:cNvPr>
            <p:cNvSpPr/>
            <p:nvPr/>
          </p:nvSpPr>
          <p:spPr>
            <a:xfrm>
              <a:off x="3116897" y="3300540"/>
              <a:ext cx="410210" cy="29370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46" name="虚尾箭头 45">
              <a:extLst>
                <a:ext uri="{FF2B5EF4-FFF2-40B4-BE49-F238E27FC236}">
                  <a16:creationId xmlns:a16="http://schemas.microsoft.com/office/drawing/2014/main" id="{CBA3DE8A-9A37-3047-A5BD-00D01B5076A7}"/>
                </a:ext>
              </a:extLst>
            </p:cNvPr>
            <p:cNvSpPr/>
            <p:nvPr/>
          </p:nvSpPr>
          <p:spPr>
            <a:xfrm>
              <a:off x="3097931" y="4379898"/>
              <a:ext cx="410210" cy="344988"/>
            </a:xfrm>
            <a:prstGeom prst="stripedRightArrow">
              <a:avLst>
                <a:gd name="adj1" fmla="val 50000"/>
                <a:gd name="adj2" fmla="val 50000"/>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grpSp>
        <p:nvGrpSpPr>
          <p:cNvPr id="31" name="组合 30">
            <a:extLst>
              <a:ext uri="{FF2B5EF4-FFF2-40B4-BE49-F238E27FC236}">
                <a16:creationId xmlns:a16="http://schemas.microsoft.com/office/drawing/2014/main" id="{5235F038-FDA6-8E4E-84E1-F4FE8FB7F37C}"/>
              </a:ext>
            </a:extLst>
          </p:cNvPr>
          <p:cNvGrpSpPr/>
          <p:nvPr/>
        </p:nvGrpSpPr>
        <p:grpSpPr>
          <a:xfrm>
            <a:off x="337571" y="2304268"/>
            <a:ext cx="1359339" cy="1221317"/>
            <a:chOff x="292" y="5268"/>
            <a:chExt cx="2494" cy="2955"/>
          </a:xfrm>
        </p:grpSpPr>
        <p:pic>
          <p:nvPicPr>
            <p:cNvPr id="32" name="图片 31">
              <a:extLst>
                <a:ext uri="{FF2B5EF4-FFF2-40B4-BE49-F238E27FC236}">
                  <a16:creationId xmlns:a16="http://schemas.microsoft.com/office/drawing/2014/main" id="{0D375BC2-3E88-054B-964A-96624A74ABC3}"/>
                </a:ext>
              </a:extLst>
            </p:cNvPr>
            <p:cNvPicPr>
              <a:picLocks noChangeAspect="1"/>
            </p:cNvPicPr>
            <p:nvPr/>
          </p:nvPicPr>
          <p:blipFill>
            <a:blip r:embed="rId3"/>
            <a:srcRect r="5116"/>
            <a:stretch>
              <a:fillRect/>
            </a:stretch>
          </p:blipFill>
          <p:spPr>
            <a:xfrm>
              <a:off x="485" y="5268"/>
              <a:ext cx="2183" cy="2955"/>
            </a:xfrm>
            <a:prstGeom prst="roundRect">
              <a:avLst/>
            </a:prstGeom>
          </p:spPr>
        </p:pic>
        <p:sp>
          <p:nvSpPr>
            <p:cNvPr id="34" name="圆角矩形 33">
              <a:extLst>
                <a:ext uri="{FF2B5EF4-FFF2-40B4-BE49-F238E27FC236}">
                  <a16:creationId xmlns:a16="http://schemas.microsoft.com/office/drawing/2014/main" id="{0D7A8BA9-9D6A-574A-BC80-E58ED3662351}"/>
                </a:ext>
              </a:extLst>
            </p:cNvPr>
            <p:cNvSpPr/>
            <p:nvPr/>
          </p:nvSpPr>
          <p:spPr>
            <a:xfrm>
              <a:off x="292" y="5518"/>
              <a:ext cx="2494" cy="2444"/>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RAW Data</a:t>
              </a:r>
              <a:endParaRPr lang="zh-CN" altLang="en-US" sz="140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1 Topology</a:t>
              </a:r>
            </a:p>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a:t>
              </a:r>
            </a:p>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20 Node Attributes</a:t>
              </a:r>
            </a:p>
          </p:txBody>
        </p:sp>
      </p:grpSp>
      <p:sp>
        <p:nvSpPr>
          <p:cNvPr id="35" name="左大括号 34">
            <a:extLst>
              <a:ext uri="{FF2B5EF4-FFF2-40B4-BE49-F238E27FC236}">
                <a16:creationId xmlns:a16="http://schemas.microsoft.com/office/drawing/2014/main" id="{3583411D-920E-664F-9023-A742D1E7B1FE}"/>
              </a:ext>
            </a:extLst>
          </p:cNvPr>
          <p:cNvSpPr/>
          <p:nvPr/>
        </p:nvSpPr>
        <p:spPr>
          <a:xfrm>
            <a:off x="1774272" y="1967379"/>
            <a:ext cx="254230" cy="2056129"/>
          </a:xfrm>
          <a:prstGeom prst="leftBrace">
            <a:avLst>
              <a:gd name="adj1" fmla="val 8333"/>
              <a:gd name="adj2" fmla="val 48625"/>
            </a:avLst>
          </a:prstGeom>
          <a:noFill/>
          <a:ln w="19050">
            <a:solidFill>
              <a:srgbClr val="AA70B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40" name="组合 39">
            <a:extLst>
              <a:ext uri="{FF2B5EF4-FFF2-40B4-BE49-F238E27FC236}">
                <a16:creationId xmlns:a16="http://schemas.microsoft.com/office/drawing/2014/main" id="{6E031303-CE66-A04A-A0C9-7A5556CE61D6}"/>
              </a:ext>
            </a:extLst>
          </p:cNvPr>
          <p:cNvGrpSpPr/>
          <p:nvPr/>
        </p:nvGrpSpPr>
        <p:grpSpPr>
          <a:xfrm>
            <a:off x="2045674" y="1999128"/>
            <a:ext cx="1750378" cy="1992630"/>
            <a:chOff x="3405" y="3913"/>
            <a:chExt cx="3527" cy="3138"/>
          </a:xfrm>
        </p:grpSpPr>
        <p:grpSp>
          <p:nvGrpSpPr>
            <p:cNvPr id="44" name="组合 43">
              <a:extLst>
                <a:ext uri="{FF2B5EF4-FFF2-40B4-BE49-F238E27FC236}">
                  <a16:creationId xmlns:a16="http://schemas.microsoft.com/office/drawing/2014/main" id="{CA5508ED-3FDF-BC4A-9852-3650DF189DAA}"/>
                </a:ext>
              </a:extLst>
            </p:cNvPr>
            <p:cNvGrpSpPr/>
            <p:nvPr/>
          </p:nvGrpSpPr>
          <p:grpSpPr>
            <a:xfrm>
              <a:off x="3405" y="5708"/>
              <a:ext cx="3509" cy="1343"/>
              <a:chOff x="3405" y="5708"/>
              <a:chExt cx="3509" cy="1343"/>
            </a:xfrm>
          </p:grpSpPr>
          <p:pic>
            <p:nvPicPr>
              <p:cNvPr id="50" name="图片 49">
                <a:extLst>
                  <a:ext uri="{FF2B5EF4-FFF2-40B4-BE49-F238E27FC236}">
                    <a16:creationId xmlns:a16="http://schemas.microsoft.com/office/drawing/2014/main" id="{F75B0BA2-DEE0-2D4B-82B5-DC8B2FC02DA6}"/>
                  </a:ext>
                </a:extLst>
              </p:cNvPr>
              <p:cNvPicPr>
                <a:picLocks noChangeAspect="1"/>
              </p:cNvPicPr>
              <p:nvPr/>
            </p:nvPicPr>
            <p:blipFill>
              <a:blip r:embed="rId4"/>
              <a:stretch>
                <a:fillRect/>
              </a:stretch>
            </p:blipFill>
            <p:spPr>
              <a:xfrm>
                <a:off x="3405" y="5708"/>
                <a:ext cx="3509" cy="1343"/>
              </a:xfrm>
              <a:prstGeom prst="roundRect">
                <a:avLst/>
              </a:prstGeom>
            </p:spPr>
          </p:pic>
          <p:sp>
            <p:nvSpPr>
              <p:cNvPr id="57" name="文本框 56">
                <a:extLst>
                  <a:ext uri="{FF2B5EF4-FFF2-40B4-BE49-F238E27FC236}">
                    <a16:creationId xmlns:a16="http://schemas.microsoft.com/office/drawing/2014/main" id="{124E2AE2-33ED-0B43-9BFF-3E780E8F5333}"/>
                  </a:ext>
                </a:extLst>
              </p:cNvPr>
              <p:cNvSpPr txBox="1"/>
              <p:nvPr/>
            </p:nvSpPr>
            <p:spPr>
              <a:xfrm>
                <a:off x="3642" y="5930"/>
                <a:ext cx="2970" cy="776"/>
              </a:xfrm>
              <a:prstGeom prst="rect">
                <a:avLst/>
              </a:prstGeom>
              <a:noFill/>
            </p:spPr>
            <p:txBody>
              <a:bodyPr wrap="none" rtlCol="0" anchor="t">
                <a:spAutoFit/>
              </a:bodyPr>
              <a:lstStyle/>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Node Attributes</a:t>
                </a:r>
              </a:p>
              <a:p>
                <a:pPr lvl="0" algn="ctr">
                  <a:defRPr/>
                </a:pPr>
                <a:r>
                  <a:rPr lang="en-US" altLang="zh-CN" sz="12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Location and Traffic</a:t>
                </a:r>
              </a:p>
            </p:txBody>
          </p:sp>
        </p:grpSp>
        <p:grpSp>
          <p:nvGrpSpPr>
            <p:cNvPr id="47" name="组合 46">
              <a:extLst>
                <a:ext uri="{FF2B5EF4-FFF2-40B4-BE49-F238E27FC236}">
                  <a16:creationId xmlns:a16="http://schemas.microsoft.com/office/drawing/2014/main" id="{11271016-4B87-8345-AF2D-AD1329EA1E7B}"/>
                </a:ext>
              </a:extLst>
            </p:cNvPr>
            <p:cNvGrpSpPr/>
            <p:nvPr/>
          </p:nvGrpSpPr>
          <p:grpSpPr>
            <a:xfrm>
              <a:off x="3422" y="3913"/>
              <a:ext cx="3510" cy="1343"/>
              <a:chOff x="3422" y="3913"/>
              <a:chExt cx="3510" cy="1343"/>
            </a:xfrm>
          </p:grpSpPr>
          <p:pic>
            <p:nvPicPr>
              <p:cNvPr id="48" name="图片 47">
                <a:extLst>
                  <a:ext uri="{FF2B5EF4-FFF2-40B4-BE49-F238E27FC236}">
                    <a16:creationId xmlns:a16="http://schemas.microsoft.com/office/drawing/2014/main" id="{DDB346F8-EE9D-2441-ACF1-33BD8F6F8943}"/>
                  </a:ext>
                </a:extLst>
              </p:cNvPr>
              <p:cNvPicPr>
                <a:picLocks noChangeAspect="1"/>
              </p:cNvPicPr>
              <p:nvPr/>
            </p:nvPicPr>
            <p:blipFill>
              <a:blip r:embed="rId5"/>
              <a:stretch>
                <a:fillRect/>
              </a:stretch>
            </p:blipFill>
            <p:spPr>
              <a:xfrm>
                <a:off x="3422" y="3913"/>
                <a:ext cx="3510" cy="1343"/>
              </a:xfrm>
              <a:prstGeom prst="roundRect">
                <a:avLst/>
              </a:prstGeom>
            </p:spPr>
          </p:pic>
          <p:sp>
            <p:nvSpPr>
              <p:cNvPr id="49" name="文本框 48">
                <a:extLst>
                  <a:ext uri="{FF2B5EF4-FFF2-40B4-BE49-F238E27FC236}">
                    <a16:creationId xmlns:a16="http://schemas.microsoft.com/office/drawing/2014/main" id="{5BE69BA1-8D9E-F84D-A420-5A8CD89E186F}"/>
                  </a:ext>
                </a:extLst>
              </p:cNvPr>
              <p:cNvSpPr txBox="1"/>
              <p:nvPr/>
            </p:nvSpPr>
            <p:spPr>
              <a:xfrm>
                <a:off x="3565" y="4125"/>
                <a:ext cx="3240" cy="485"/>
              </a:xfrm>
              <a:prstGeom prst="rect">
                <a:avLst/>
              </a:prstGeom>
              <a:noFill/>
            </p:spPr>
            <p:txBody>
              <a:bodyPr wrap="none" rtlCol="0" anchor="t">
                <a:spAutoFit/>
              </a:bodyPr>
              <a:lstStyle/>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Network Topology</a:t>
                </a:r>
              </a:p>
            </p:txBody>
          </p:sp>
        </p:grpSp>
      </p:grpSp>
      <p:sp>
        <p:nvSpPr>
          <p:cNvPr id="63" name="虚尾箭头 62">
            <a:extLst>
              <a:ext uri="{FF2B5EF4-FFF2-40B4-BE49-F238E27FC236}">
                <a16:creationId xmlns:a16="http://schemas.microsoft.com/office/drawing/2014/main" id="{0A71F23A-7CE6-1941-BEBF-585D4DD99531}"/>
              </a:ext>
            </a:extLst>
          </p:cNvPr>
          <p:cNvSpPr/>
          <p:nvPr/>
        </p:nvSpPr>
        <p:spPr>
          <a:xfrm>
            <a:off x="8642249" y="2783689"/>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72" name="矩形 71"/>
          <p:cNvSpPr/>
          <p:nvPr/>
        </p:nvSpPr>
        <p:spPr>
          <a:xfrm>
            <a:off x="4752608" y="1344833"/>
            <a:ext cx="3465051" cy="369332"/>
          </a:xfrm>
          <a:prstGeom prst="rect">
            <a:avLst/>
          </a:prstGeom>
        </p:spPr>
        <p:txBody>
          <a:bodyPr wrap="none">
            <a:spAutoFit/>
          </a:bodyPr>
          <a:lstStyle/>
          <a:p>
            <a:pPr algn="ctr">
              <a:buClrTx/>
              <a:buSzTx/>
              <a:buNone/>
            </a:pPr>
            <a:r>
              <a:rPr lang="en-US" altLang="zh-CN" b="1" dirty="0" err="1">
                <a:solidFill>
                  <a:schemeClr val="bg1"/>
                </a:solidFill>
                <a:latin typeface="微软雅黑" panose="020B0503020204020204" pitchFamily="34" charset="-122"/>
                <a:ea typeface="微软雅黑" panose="020B0503020204020204" pitchFamily="34" charset="-122"/>
                <a:sym typeface="微软雅黑" panose="020B0503020204020204" charset="-122"/>
              </a:rPr>
              <a:t>Python+pandas+Tensorflow</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86" name="矩形 85"/>
          <p:cNvSpPr/>
          <p:nvPr/>
        </p:nvSpPr>
        <p:spPr>
          <a:xfrm>
            <a:off x="1218681" y="1357064"/>
            <a:ext cx="1844223" cy="369332"/>
          </a:xfrm>
          <a:prstGeom prst="rect">
            <a:avLst/>
          </a:prstGeom>
        </p:spPr>
        <p:txBody>
          <a:bodyPr wrap="none">
            <a:spAutoFit/>
          </a:bodyPr>
          <a:lstStyle/>
          <a:p>
            <a:pPr algn="ctr">
              <a:buClrTx/>
              <a:buSzTx/>
              <a:buNone/>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charset="-122"/>
              </a:rPr>
              <a:t>Provided Data</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87" name="矩形 86"/>
          <p:cNvSpPr/>
          <p:nvPr/>
        </p:nvSpPr>
        <p:spPr>
          <a:xfrm>
            <a:off x="8524709" y="1363216"/>
            <a:ext cx="3489738" cy="369332"/>
          </a:xfrm>
          <a:prstGeom prst="rect">
            <a:avLst/>
          </a:prstGeom>
        </p:spPr>
        <p:txBody>
          <a:bodyPr wrap="none">
            <a:spAutoFit/>
          </a:bodyPr>
          <a:lstStyle/>
          <a:p>
            <a:pPr lvl="0" algn="ctr"/>
            <a:r>
              <a:rPr lang="en-US" altLang="zh-CN" b="1" dirty="0">
                <a:solidFill>
                  <a:prstClr val="white"/>
                </a:solidFill>
                <a:latin typeface="微软雅黑" panose="020B0503020204020204" pitchFamily="34" charset="-122"/>
                <a:ea typeface="微软雅黑" panose="020B0503020204020204" pitchFamily="34" charset="-122"/>
                <a:sym typeface="微软雅黑" panose="020B0503020204020204" charset="-122"/>
              </a:rPr>
              <a:t>Topology diagram by</a:t>
            </a:r>
            <a:r>
              <a:rPr lang="zh-CN" altLang="en-US" b="1" dirty="0">
                <a:solidFill>
                  <a:prstClr val="white"/>
                </a:solidFill>
                <a:latin typeface="微软雅黑" panose="020B0503020204020204" pitchFamily="34" charset="-122"/>
                <a:ea typeface="微软雅黑" panose="020B0503020204020204" pitchFamily="34" charset="-122"/>
                <a:sym typeface="微软雅黑" panose="020B0503020204020204" charset="-122"/>
              </a:rPr>
              <a:t> </a:t>
            </a:r>
            <a:r>
              <a:rPr lang="en-US" altLang="zh-CN" b="1" dirty="0" err="1">
                <a:solidFill>
                  <a:prstClr val="white"/>
                </a:solidFill>
                <a:latin typeface="微软雅黑" panose="020B0503020204020204" pitchFamily="34" charset="-122"/>
                <a:ea typeface="微软雅黑" panose="020B0503020204020204" pitchFamily="34" charset="-122"/>
                <a:sym typeface="微软雅黑" panose="020B0503020204020204" charset="-122"/>
              </a:rPr>
              <a:t>Qunee</a:t>
            </a:r>
            <a:endParaRPr lang="zh-CN" altLang="en-US"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pic>
        <p:nvPicPr>
          <p:cNvPr id="88" name="图片 87">
            <a:extLst>
              <a:ext uri="{FF2B5EF4-FFF2-40B4-BE49-F238E27FC236}">
                <a16:creationId xmlns:a16="http://schemas.microsoft.com/office/drawing/2014/main" id="{AA335985-E966-4F63-AC7D-A8DCD9E8DFB9}"/>
              </a:ext>
            </a:extLst>
          </p:cNvPr>
          <p:cNvPicPr>
            <a:picLocks noChangeAspect="1"/>
          </p:cNvPicPr>
          <p:nvPr/>
        </p:nvPicPr>
        <p:blipFill>
          <a:blip r:embed="rId6"/>
          <a:stretch>
            <a:fillRect/>
          </a:stretch>
        </p:blipFill>
        <p:spPr>
          <a:xfrm>
            <a:off x="9275601" y="1814726"/>
            <a:ext cx="2263618" cy="2120232"/>
          </a:xfrm>
          <a:prstGeom prst="rect">
            <a:avLst/>
          </a:prstGeom>
        </p:spPr>
      </p:pic>
      <p:sp>
        <p:nvSpPr>
          <p:cNvPr id="58" name="虚尾箭头 57">
            <a:extLst>
              <a:ext uri="{FF2B5EF4-FFF2-40B4-BE49-F238E27FC236}">
                <a16:creationId xmlns:a16="http://schemas.microsoft.com/office/drawing/2014/main" id="{0A71F23A-7CE6-1941-BEBF-585D4DD99531}"/>
              </a:ext>
            </a:extLst>
          </p:cNvPr>
          <p:cNvSpPr/>
          <p:nvPr/>
        </p:nvSpPr>
        <p:spPr>
          <a:xfrm>
            <a:off x="3918974" y="2254538"/>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01" name="虚尾箭头 100">
            <a:extLst>
              <a:ext uri="{FF2B5EF4-FFF2-40B4-BE49-F238E27FC236}">
                <a16:creationId xmlns:a16="http://schemas.microsoft.com/office/drawing/2014/main" id="{0A71F23A-7CE6-1941-BEBF-585D4DD99531}"/>
              </a:ext>
            </a:extLst>
          </p:cNvPr>
          <p:cNvSpPr/>
          <p:nvPr/>
        </p:nvSpPr>
        <p:spPr>
          <a:xfrm>
            <a:off x="3904919" y="3308543"/>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51" name="矩形标注 41">
            <a:extLst>
              <a:ext uri="{FF2B5EF4-FFF2-40B4-BE49-F238E27FC236}">
                <a16:creationId xmlns:a16="http://schemas.microsoft.com/office/drawing/2014/main" id="{08720855-2FD3-493F-B798-823E5F776EB6}"/>
              </a:ext>
            </a:extLst>
          </p:cNvPr>
          <p:cNvSpPr/>
          <p:nvPr/>
        </p:nvSpPr>
        <p:spPr>
          <a:xfrm>
            <a:off x="3623144" y="4482039"/>
            <a:ext cx="2530887" cy="2242002"/>
          </a:xfrm>
          <a:prstGeom prst="wedgeRectCallout">
            <a:avLst>
              <a:gd name="adj1" fmla="val 42402"/>
              <a:gd name="adj2" fmla="val -132909"/>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r>
              <a:rPr lang="en-US" altLang="zh-CN" sz="1200" b="1" dirty="0">
                <a:solidFill>
                  <a:prstClr val="white"/>
                </a:solidFill>
                <a:latin typeface="Microsoft YaHei" panose="020B0503020204020204" pitchFamily="34" charset="-122"/>
                <a:ea typeface="Microsoft YaHei" panose="020B0503020204020204" pitchFamily="34" charset="-122"/>
              </a:rPr>
              <a:t>1</a:t>
            </a:r>
            <a:r>
              <a:rPr lang="zh-CN" altLang="en-US" sz="1200" b="1" dirty="0">
                <a:solidFill>
                  <a:prstClr val="white"/>
                </a:solidFill>
                <a:latin typeface="Microsoft YaHei" panose="020B0503020204020204" pitchFamily="34" charset="-122"/>
                <a:ea typeface="Microsoft YaHei" panose="020B0503020204020204" pitchFamily="34" charset="-122"/>
              </a:rPr>
              <a:t>、</a:t>
            </a:r>
            <a:r>
              <a:rPr lang="en-US" altLang="zh-CN" sz="1200" b="1" dirty="0">
                <a:solidFill>
                  <a:prstClr val="white"/>
                </a:solidFill>
                <a:latin typeface="Microsoft YaHei" panose="020B0503020204020204" pitchFamily="34" charset="-122"/>
                <a:ea typeface="Microsoft YaHei" panose="020B0503020204020204" pitchFamily="34" charset="-122"/>
              </a:rPr>
              <a:t>Adopt </a:t>
            </a:r>
            <a:r>
              <a:rPr lang="en-US" altLang="zh-CN" sz="1200" b="1" dirty="0">
                <a:solidFill>
                  <a:srgbClr val="FF0000"/>
                </a:solidFill>
                <a:latin typeface="Microsoft YaHei" panose="020B0503020204020204" pitchFamily="34" charset="-122"/>
                <a:ea typeface="Microsoft YaHei" panose="020B0503020204020204" pitchFamily="34" charset="-122"/>
              </a:rPr>
              <a:t>adjacency matrix</a:t>
            </a:r>
            <a:r>
              <a:rPr lang="en-US" altLang="zh-CN" sz="1200" b="1" dirty="0">
                <a:solidFill>
                  <a:prstClr val="white"/>
                </a:solidFill>
                <a:latin typeface="Microsoft YaHei" panose="020B0503020204020204" pitchFamily="34" charset="-122"/>
                <a:ea typeface="Microsoft YaHei" panose="020B0503020204020204" pitchFamily="34" charset="-122"/>
              </a:rPr>
              <a:t> to query node connection relationship for higher efficiency</a:t>
            </a:r>
          </a:p>
          <a:p>
            <a:pPr lvl="0"/>
            <a:r>
              <a:rPr lang="en-US" altLang="zh-CN" sz="1200" b="1" dirty="0">
                <a:solidFill>
                  <a:prstClr val="white"/>
                </a:solidFill>
                <a:latin typeface="Microsoft YaHei" panose="020B0503020204020204" pitchFamily="34" charset="-122"/>
                <a:ea typeface="Microsoft YaHei" panose="020B0503020204020204" pitchFamily="34" charset="-122"/>
              </a:rPr>
              <a:t>2</a:t>
            </a:r>
            <a:r>
              <a:rPr lang="zh-CN" altLang="en-US" sz="1200" b="1" dirty="0">
                <a:solidFill>
                  <a:prstClr val="white"/>
                </a:solidFill>
                <a:latin typeface="Microsoft YaHei" panose="020B0503020204020204" pitchFamily="34" charset="-122"/>
                <a:ea typeface="Microsoft YaHei" panose="020B0503020204020204" pitchFamily="34" charset="-122"/>
              </a:rPr>
              <a:t>、</a:t>
            </a:r>
            <a:r>
              <a:rPr lang="en-US" altLang="zh-CN" sz="1200" b="1" dirty="0">
                <a:solidFill>
                  <a:prstClr val="white"/>
                </a:solidFill>
                <a:latin typeface="Microsoft YaHei" panose="020B0503020204020204" pitchFamily="34" charset="-122"/>
                <a:ea typeface="Microsoft YaHei" panose="020B0503020204020204" pitchFamily="34" charset="-122"/>
              </a:rPr>
              <a:t>Use </a:t>
            </a:r>
            <a:r>
              <a:rPr lang="en-US" altLang="zh-CN" sz="1200" b="1" dirty="0">
                <a:solidFill>
                  <a:srgbClr val="FF0000"/>
                </a:solidFill>
                <a:latin typeface="Microsoft YaHei" panose="020B0503020204020204" pitchFamily="34" charset="-122"/>
                <a:ea typeface="Microsoft YaHei" panose="020B0503020204020204" pitchFamily="34" charset="-122"/>
              </a:rPr>
              <a:t>BFS</a:t>
            </a:r>
            <a:r>
              <a:rPr lang="en-US" altLang="zh-CN" sz="1200" b="1" dirty="0">
                <a:solidFill>
                  <a:prstClr val="white"/>
                </a:solidFill>
                <a:latin typeface="Microsoft YaHei" panose="020B0503020204020204" pitchFamily="34" charset="-122"/>
                <a:ea typeface="Microsoft YaHei" panose="020B0503020204020204" pitchFamily="34" charset="-122"/>
              </a:rPr>
              <a:t> to search topology for faster searching speed</a:t>
            </a:r>
          </a:p>
          <a:p>
            <a:pPr lvl="0"/>
            <a:r>
              <a:rPr lang="en-US" altLang="zh-CN" sz="1200" b="1" dirty="0">
                <a:solidFill>
                  <a:prstClr val="white"/>
                </a:solidFill>
                <a:latin typeface="Microsoft YaHei" panose="020B0503020204020204" pitchFamily="34" charset="-122"/>
                <a:ea typeface="Microsoft YaHei" panose="020B0503020204020204" pitchFamily="34" charset="-122"/>
              </a:rPr>
              <a:t>Innovation</a:t>
            </a:r>
            <a:r>
              <a:rPr lang="zh-CN" altLang="en-US" sz="1200" b="1" dirty="0">
                <a:solidFill>
                  <a:prstClr val="white"/>
                </a:solidFill>
                <a:latin typeface="Microsoft YaHei" panose="020B0503020204020204" pitchFamily="34" charset="-122"/>
                <a:ea typeface="Microsoft YaHei" panose="020B0503020204020204" pitchFamily="34" charset="-122"/>
              </a:rPr>
              <a:t>：</a:t>
            </a:r>
            <a:endParaRPr lang="en-US" altLang="zh-CN" sz="1200" b="1" dirty="0">
              <a:solidFill>
                <a:prstClr val="white"/>
              </a:solidFill>
              <a:latin typeface="Microsoft YaHei" panose="020B0503020204020204" pitchFamily="34" charset="-122"/>
              <a:ea typeface="Microsoft YaHei" panose="020B0503020204020204" pitchFamily="34" charset="-122"/>
            </a:endParaRPr>
          </a:p>
          <a:p>
            <a:pPr lvl="0"/>
            <a:r>
              <a:rPr lang="en-US" altLang="zh-CN" sz="1200" b="1" dirty="0">
                <a:solidFill>
                  <a:prstClr val="white"/>
                </a:solidFill>
                <a:latin typeface="Microsoft YaHei" panose="020B0503020204020204" pitchFamily="34" charset="-122"/>
                <a:ea typeface="Microsoft YaHei" panose="020B0503020204020204" pitchFamily="34" charset="-122"/>
              </a:rPr>
              <a:t>The BFS search node can be accessed repeatedly to adapt the search of the link set</a:t>
            </a:r>
          </a:p>
        </p:txBody>
      </p:sp>
      <p:sp>
        <p:nvSpPr>
          <p:cNvPr id="52" name="矩形标注 41">
            <a:extLst>
              <a:ext uri="{FF2B5EF4-FFF2-40B4-BE49-F238E27FC236}">
                <a16:creationId xmlns:a16="http://schemas.microsoft.com/office/drawing/2014/main" id="{5B76CE0D-88AB-4D2F-9DC9-8AD1022F8621}"/>
              </a:ext>
            </a:extLst>
          </p:cNvPr>
          <p:cNvSpPr/>
          <p:nvPr/>
        </p:nvSpPr>
        <p:spPr>
          <a:xfrm>
            <a:off x="508828" y="4728376"/>
            <a:ext cx="2530887" cy="1592281"/>
          </a:xfrm>
          <a:prstGeom prst="wedgeRectCallout">
            <a:avLst>
              <a:gd name="adj1" fmla="val 109384"/>
              <a:gd name="adj2" fmla="val -121921"/>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r>
              <a:rPr lang="en-US" altLang="zh-CN" sz="1200" b="1" dirty="0">
                <a:solidFill>
                  <a:prstClr val="white"/>
                </a:solidFill>
                <a:latin typeface="微软雅黑" panose="020B0503020204020204" pitchFamily="34" charset="-122"/>
                <a:ea typeface="微软雅黑" panose="020B0503020204020204" pitchFamily="34" charset="-122"/>
              </a:rPr>
              <a:t>1</a:t>
            </a:r>
            <a:r>
              <a:rPr lang="zh-CN" altLang="en-US" sz="1200" b="1" dirty="0">
                <a:solidFill>
                  <a:prstClr val="white"/>
                </a:solidFill>
                <a:latin typeface="微软雅黑" panose="020B0503020204020204" pitchFamily="34" charset="-122"/>
                <a:ea typeface="微软雅黑" panose="020B0503020204020204" pitchFamily="34" charset="-122"/>
              </a:rPr>
              <a:t>、</a:t>
            </a:r>
            <a:r>
              <a:rPr lang="en-US" altLang="zh-CN" sz="1200" b="1" dirty="0">
                <a:solidFill>
                  <a:prstClr val="white"/>
                </a:solidFill>
                <a:latin typeface="微软雅黑" panose="020B0503020204020204" pitchFamily="34" charset="-122"/>
                <a:ea typeface="微软雅黑" panose="020B0503020204020204" pitchFamily="34" charset="-122"/>
              </a:rPr>
              <a:t>Adopt </a:t>
            </a:r>
            <a:r>
              <a:rPr lang="en-US" altLang="zh-CN" sz="1200" b="1" dirty="0">
                <a:solidFill>
                  <a:srgbClr val="FF0000"/>
                </a:solidFill>
                <a:latin typeface="微软雅黑" panose="020B0503020204020204" pitchFamily="34" charset="-122"/>
                <a:ea typeface="微软雅黑" panose="020B0503020204020204" pitchFamily="34" charset="-122"/>
              </a:rPr>
              <a:t>adjacency matrix</a:t>
            </a:r>
            <a:r>
              <a:rPr lang="en-US" altLang="zh-CN" sz="1200" b="1" dirty="0">
                <a:solidFill>
                  <a:prstClr val="white"/>
                </a:solidFill>
                <a:latin typeface="微软雅黑" panose="020B0503020204020204" pitchFamily="34" charset="-122"/>
                <a:ea typeface="微软雅黑" panose="020B0503020204020204" pitchFamily="34" charset="-122"/>
              </a:rPr>
              <a:t> to store node connection relations</a:t>
            </a:r>
          </a:p>
          <a:p>
            <a:pPr lvl="0"/>
            <a:r>
              <a:rPr lang="en-US" altLang="zh-CN" sz="1200" b="1" dirty="0">
                <a:solidFill>
                  <a:prstClr val="white"/>
                </a:solidFill>
                <a:latin typeface="微软雅黑" panose="020B0503020204020204" pitchFamily="34" charset="-122"/>
                <a:ea typeface="微软雅黑" panose="020B0503020204020204" pitchFamily="34" charset="-122"/>
              </a:rPr>
              <a:t>2</a:t>
            </a:r>
            <a:r>
              <a:rPr lang="zh-CN" altLang="en-US" sz="1200" b="1" dirty="0">
                <a:solidFill>
                  <a:prstClr val="white"/>
                </a:solidFill>
                <a:latin typeface="微软雅黑" panose="020B0503020204020204" pitchFamily="34" charset="-122"/>
                <a:ea typeface="微软雅黑" panose="020B0503020204020204" pitchFamily="34" charset="-122"/>
              </a:rPr>
              <a:t>、</a:t>
            </a:r>
            <a:r>
              <a:rPr lang="en-US" altLang="zh-CN" sz="1200" b="1" dirty="0">
                <a:solidFill>
                  <a:prstClr val="white"/>
                </a:solidFill>
                <a:latin typeface="微软雅黑" panose="020B0503020204020204" pitchFamily="34" charset="-122"/>
                <a:ea typeface="微软雅黑" panose="020B0503020204020204" pitchFamily="34" charset="-122"/>
              </a:rPr>
              <a:t>Use </a:t>
            </a:r>
            <a:r>
              <a:rPr lang="en-US" altLang="zh-CN" sz="1200" b="1" dirty="0">
                <a:solidFill>
                  <a:srgbClr val="FF0000"/>
                </a:solidFill>
                <a:latin typeface="微软雅黑" panose="020B0503020204020204" pitchFamily="34" charset="-122"/>
                <a:ea typeface="微软雅黑" panose="020B0503020204020204" pitchFamily="34" charset="-122"/>
              </a:rPr>
              <a:t>pandas</a:t>
            </a:r>
            <a:r>
              <a:rPr lang="en-US" altLang="zh-CN" sz="1200" b="1" dirty="0">
                <a:solidFill>
                  <a:prstClr val="white"/>
                </a:solidFill>
                <a:latin typeface="微软雅黑" panose="020B0503020204020204" pitchFamily="34" charset="-122"/>
                <a:ea typeface="微软雅黑" panose="020B0503020204020204" pitchFamily="34" charset="-122"/>
              </a:rPr>
              <a:t> to fill in missing traffic data</a:t>
            </a:r>
          </a:p>
          <a:p>
            <a:pPr lvl="0"/>
            <a:r>
              <a:rPr lang="en-US" altLang="zh-CN" sz="1200" b="1" dirty="0">
                <a:solidFill>
                  <a:prstClr val="white"/>
                </a:solidFill>
                <a:latin typeface="微软雅黑" panose="020B0503020204020204" pitchFamily="34" charset="-122"/>
                <a:ea typeface="微软雅黑" panose="020B0503020204020204" pitchFamily="34" charset="-122"/>
              </a:rPr>
              <a:t>3</a:t>
            </a:r>
            <a:r>
              <a:rPr lang="zh-CN" altLang="en-US" sz="1200" b="1" dirty="0">
                <a:solidFill>
                  <a:prstClr val="white"/>
                </a:solidFill>
                <a:latin typeface="微软雅黑" panose="020B0503020204020204" pitchFamily="34" charset="-122"/>
                <a:ea typeface="微软雅黑" panose="020B0503020204020204" pitchFamily="34" charset="-122"/>
              </a:rPr>
              <a:t>、</a:t>
            </a:r>
            <a:r>
              <a:rPr lang="en-US" altLang="zh-CN" sz="1200" b="1" dirty="0">
                <a:solidFill>
                  <a:prstClr val="white"/>
                </a:solidFill>
                <a:latin typeface="微软雅黑" panose="020B0503020204020204" pitchFamily="34" charset="-122"/>
                <a:ea typeface="微软雅黑" panose="020B0503020204020204" pitchFamily="34" charset="-122"/>
              </a:rPr>
              <a:t> Mark nodes with missing latitude and longitude</a:t>
            </a:r>
          </a:p>
        </p:txBody>
      </p:sp>
      <p:sp>
        <p:nvSpPr>
          <p:cNvPr id="53" name="矩形标注 41">
            <a:extLst>
              <a:ext uri="{FF2B5EF4-FFF2-40B4-BE49-F238E27FC236}">
                <a16:creationId xmlns:a16="http://schemas.microsoft.com/office/drawing/2014/main" id="{48358E31-4FCB-497D-87FA-DFFB1CC696CB}"/>
              </a:ext>
            </a:extLst>
          </p:cNvPr>
          <p:cNvSpPr/>
          <p:nvPr/>
        </p:nvSpPr>
        <p:spPr>
          <a:xfrm>
            <a:off x="6737460" y="4821192"/>
            <a:ext cx="2379398" cy="1499465"/>
          </a:xfrm>
          <a:prstGeom prst="wedgeRectCallout">
            <a:avLst>
              <a:gd name="adj1" fmla="val -56731"/>
              <a:gd name="adj2" fmla="val -11325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r>
              <a:rPr lang="en-US" altLang="zh-CN" sz="1200" b="1" dirty="0">
                <a:solidFill>
                  <a:prstClr val="white"/>
                </a:solidFill>
                <a:latin typeface="微软雅黑" panose="020B0503020204020204" pitchFamily="34" charset="-122"/>
                <a:ea typeface="微软雅黑" panose="020B0503020204020204" pitchFamily="34" charset="-122"/>
              </a:rPr>
              <a:t>Modeling with </a:t>
            </a:r>
            <a:r>
              <a:rPr lang="en-US" altLang="zh-CN" sz="1200" b="1" dirty="0">
                <a:solidFill>
                  <a:srgbClr val="FF0000"/>
                </a:solidFill>
                <a:latin typeface="微软雅黑" panose="020B0503020204020204" pitchFamily="34" charset="-122"/>
                <a:ea typeface="微软雅黑" panose="020B0503020204020204" pitchFamily="34" charset="-122"/>
              </a:rPr>
              <a:t>LSTM</a:t>
            </a:r>
          </a:p>
          <a:p>
            <a:pPr lvl="0"/>
            <a:r>
              <a:rPr lang="en-US" altLang="zh-CN" sz="1200" b="1" dirty="0">
                <a:solidFill>
                  <a:prstClr val="white"/>
                </a:solidFill>
                <a:latin typeface="微软雅黑" panose="020B0503020204020204" pitchFamily="34" charset="-122"/>
                <a:ea typeface="微软雅黑" panose="020B0503020204020204" pitchFamily="34" charset="-122"/>
              </a:rPr>
              <a:t>Innovation</a:t>
            </a:r>
            <a:r>
              <a:rPr lang="zh-CN" altLang="en-US" sz="1200" b="1" dirty="0">
                <a:solidFill>
                  <a:prstClr val="white"/>
                </a:solidFill>
                <a:latin typeface="微软雅黑" panose="020B0503020204020204" pitchFamily="34" charset="-122"/>
                <a:ea typeface="微软雅黑" panose="020B0503020204020204" pitchFamily="34" charset="-122"/>
              </a:rPr>
              <a:t>：</a:t>
            </a:r>
            <a:endParaRPr lang="en-US" altLang="zh-CN" sz="1200" b="1" dirty="0">
              <a:solidFill>
                <a:prstClr val="white"/>
              </a:solidFill>
              <a:latin typeface="微软雅黑" panose="020B0503020204020204" pitchFamily="34" charset="-122"/>
              <a:ea typeface="微软雅黑" panose="020B0503020204020204" pitchFamily="34" charset="-122"/>
            </a:endParaRPr>
          </a:p>
          <a:p>
            <a:pPr lvl="0"/>
            <a:r>
              <a:rPr lang="en-US" altLang="zh-CN" sz="1200" b="1" dirty="0">
                <a:solidFill>
                  <a:prstClr val="white"/>
                </a:solidFill>
                <a:latin typeface="微软雅黑" panose="020B0503020204020204" pitchFamily="34" charset="-122"/>
                <a:ea typeface="微软雅黑" panose="020B0503020204020204" pitchFamily="34" charset="-122"/>
              </a:rPr>
              <a:t>1</a:t>
            </a:r>
            <a:r>
              <a:rPr lang="zh-CN" altLang="en-US" sz="1200" b="1" dirty="0">
                <a:solidFill>
                  <a:prstClr val="white"/>
                </a:solidFill>
                <a:latin typeface="微软雅黑" panose="020B0503020204020204" pitchFamily="34" charset="-122"/>
                <a:ea typeface="微软雅黑" panose="020B0503020204020204" pitchFamily="34" charset="-122"/>
              </a:rPr>
              <a:t>、</a:t>
            </a:r>
            <a:r>
              <a:rPr lang="en-US" altLang="zh-CN" sz="1200" b="1" dirty="0">
                <a:solidFill>
                  <a:prstClr val="white"/>
                </a:solidFill>
                <a:latin typeface="微软雅黑" panose="020B0503020204020204" pitchFamily="34" charset="-122"/>
                <a:ea typeface="微软雅黑" panose="020B0503020204020204" pitchFamily="34" charset="-122"/>
              </a:rPr>
              <a:t>Model each node and make predictions separately</a:t>
            </a:r>
          </a:p>
          <a:p>
            <a:pPr lvl="0"/>
            <a:r>
              <a:rPr lang="en-US" altLang="zh-CN" sz="1200" b="1" dirty="0">
                <a:solidFill>
                  <a:prstClr val="white"/>
                </a:solidFill>
                <a:latin typeface="微软雅黑" panose="020B0503020204020204" pitchFamily="34" charset="-122"/>
                <a:ea typeface="微软雅黑" panose="020B0503020204020204" pitchFamily="34" charset="-122"/>
              </a:rPr>
              <a:t>2</a:t>
            </a:r>
            <a:r>
              <a:rPr lang="zh-CN" altLang="en-US" sz="1200" b="1" dirty="0">
                <a:solidFill>
                  <a:prstClr val="white"/>
                </a:solidFill>
                <a:latin typeface="微软雅黑" panose="020B0503020204020204" pitchFamily="34" charset="-122"/>
                <a:ea typeface="微软雅黑" panose="020B0503020204020204" pitchFamily="34" charset="-122"/>
              </a:rPr>
              <a:t>、</a:t>
            </a:r>
            <a:r>
              <a:rPr lang="en-US" altLang="zh-CN" sz="1200" b="1" dirty="0">
                <a:solidFill>
                  <a:prstClr val="white"/>
                </a:solidFill>
                <a:latin typeface="微软雅黑" panose="020B0503020204020204" pitchFamily="34" charset="-122"/>
                <a:ea typeface="微软雅黑" panose="020B0503020204020204" pitchFamily="34" charset="-122"/>
              </a:rPr>
              <a:t> Each neuron carries 24 traffic data</a:t>
            </a:r>
          </a:p>
        </p:txBody>
      </p:sp>
      <p:sp>
        <p:nvSpPr>
          <p:cNvPr id="54" name="矩形标注 41">
            <a:extLst>
              <a:ext uri="{FF2B5EF4-FFF2-40B4-BE49-F238E27FC236}">
                <a16:creationId xmlns:a16="http://schemas.microsoft.com/office/drawing/2014/main" id="{52C0A345-6A67-4465-A814-EBDE814CDB52}"/>
              </a:ext>
            </a:extLst>
          </p:cNvPr>
          <p:cNvSpPr/>
          <p:nvPr/>
        </p:nvSpPr>
        <p:spPr>
          <a:xfrm>
            <a:off x="9419555" y="4808645"/>
            <a:ext cx="2431519" cy="1512012"/>
          </a:xfrm>
          <a:prstGeom prst="wedgeRectCallout">
            <a:avLst>
              <a:gd name="adj1" fmla="val -89193"/>
              <a:gd name="adj2" fmla="val -135579"/>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r>
              <a:rPr lang="en-US" altLang="zh-CN" sz="1200" b="1" dirty="0">
                <a:solidFill>
                  <a:prstClr val="white"/>
                </a:solidFill>
                <a:latin typeface="微软雅黑" panose="020B0503020204020204" pitchFamily="34" charset="-122"/>
                <a:ea typeface="微软雅黑" panose="020B0503020204020204" pitchFamily="34" charset="-122"/>
              </a:rPr>
              <a:t>1</a:t>
            </a:r>
            <a:r>
              <a:rPr lang="zh-CN" altLang="en-US" sz="1200" b="1" dirty="0">
                <a:solidFill>
                  <a:prstClr val="white"/>
                </a:solidFill>
                <a:latin typeface="微软雅黑" panose="020B0503020204020204" pitchFamily="34" charset="-122"/>
                <a:ea typeface="微软雅黑" panose="020B0503020204020204" pitchFamily="34" charset="-122"/>
              </a:rPr>
              <a:t>、</a:t>
            </a:r>
            <a:r>
              <a:rPr lang="en-US" altLang="zh-CN" sz="1200" b="1" dirty="0">
                <a:solidFill>
                  <a:prstClr val="white"/>
                </a:solidFill>
                <a:latin typeface="微软雅黑" panose="020B0503020204020204" pitchFamily="34" charset="-122"/>
                <a:ea typeface="微软雅黑" panose="020B0503020204020204" pitchFamily="34" charset="-122"/>
              </a:rPr>
              <a:t>optimize</a:t>
            </a:r>
            <a:r>
              <a:rPr lang="zh-CN" altLang="en-US" sz="1200" b="1" dirty="0">
                <a:solidFill>
                  <a:srgbClr val="FF0000"/>
                </a:solidFill>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overloaded links</a:t>
            </a:r>
          </a:p>
          <a:p>
            <a:pPr lvl="0"/>
            <a:r>
              <a:rPr lang="en-US" altLang="zh-CN" sz="1200" b="1" dirty="0">
                <a:solidFill>
                  <a:prstClr val="white"/>
                </a:solidFill>
                <a:latin typeface="微软雅黑" panose="020B0503020204020204" pitchFamily="34" charset="-122"/>
                <a:ea typeface="微软雅黑" panose="020B0503020204020204" pitchFamily="34" charset="-122"/>
              </a:rPr>
              <a:t>2</a:t>
            </a:r>
            <a:r>
              <a:rPr lang="zh-CN" altLang="en-US" sz="1200" b="1" dirty="0">
                <a:solidFill>
                  <a:prstClr val="white"/>
                </a:solidFill>
                <a:latin typeface="微软雅黑" panose="020B0503020204020204" pitchFamily="34" charset="-122"/>
                <a:ea typeface="微软雅黑" panose="020B0503020204020204" pitchFamily="34" charset="-122"/>
              </a:rPr>
              <a:t>、</a:t>
            </a:r>
            <a:r>
              <a:rPr lang="en-US" altLang="zh-CN" sz="1200" b="1" dirty="0">
                <a:solidFill>
                  <a:prstClr val="white"/>
                </a:solidFill>
                <a:latin typeface="微软雅黑" panose="020B0503020204020204" pitchFamily="34" charset="-122"/>
                <a:ea typeface="微软雅黑" panose="020B0503020204020204" pitchFamily="34" charset="-122"/>
              </a:rPr>
              <a:t>optimize </a:t>
            </a:r>
            <a:r>
              <a:rPr lang="en-US" altLang="zh-CN" sz="1200" b="1" dirty="0">
                <a:solidFill>
                  <a:srgbClr val="FF0000"/>
                </a:solidFill>
                <a:latin typeface="微软雅黑" panose="020B0503020204020204" pitchFamily="34" charset="-122"/>
                <a:ea typeface="微软雅黑" panose="020B0503020204020204" pitchFamily="34" charset="-122"/>
              </a:rPr>
              <a:t>low-load links</a:t>
            </a:r>
          </a:p>
          <a:p>
            <a:pPr lvl="0"/>
            <a:r>
              <a:rPr lang="en-US" altLang="zh-CN" sz="1200" b="1" dirty="0">
                <a:solidFill>
                  <a:prstClr val="white"/>
                </a:solidFill>
                <a:latin typeface="微软雅黑" panose="020B0503020204020204" pitchFamily="34" charset="-122"/>
                <a:ea typeface="微软雅黑" panose="020B0503020204020204" pitchFamily="34" charset="-122"/>
              </a:rPr>
              <a:t>3</a:t>
            </a:r>
            <a:r>
              <a:rPr lang="zh-CN" altLang="en-US" sz="1200" b="1" dirty="0">
                <a:solidFill>
                  <a:prstClr val="white"/>
                </a:solidFill>
                <a:latin typeface="微软雅黑" panose="020B0503020204020204" pitchFamily="34" charset="-122"/>
                <a:ea typeface="微软雅黑" panose="020B0503020204020204" pitchFamily="34" charset="-122"/>
              </a:rPr>
              <a:t>、</a:t>
            </a:r>
            <a:r>
              <a:rPr lang="en-US" altLang="zh-CN" sz="1200" b="1" dirty="0">
                <a:solidFill>
                  <a:prstClr val="white"/>
                </a:solidFill>
                <a:latin typeface="微软雅黑" panose="020B0503020204020204" pitchFamily="34" charset="-122"/>
                <a:ea typeface="微软雅黑" panose="020B0503020204020204" pitchFamily="34" charset="-122"/>
              </a:rPr>
              <a:t> aggregate </a:t>
            </a:r>
            <a:r>
              <a:rPr lang="en-US" altLang="zh-CN" sz="1200" b="1" dirty="0">
                <a:solidFill>
                  <a:srgbClr val="FF0000"/>
                </a:solidFill>
                <a:latin typeface="微软雅黑" panose="020B0503020204020204" pitchFamily="34" charset="-122"/>
                <a:ea typeface="微软雅黑" panose="020B0503020204020204" pitchFamily="34" charset="-122"/>
              </a:rPr>
              <a:t>low-load links</a:t>
            </a:r>
          </a:p>
          <a:p>
            <a:pPr lvl="0"/>
            <a:r>
              <a:rPr lang="en-US" altLang="zh-CN" sz="1200" b="1" dirty="0">
                <a:solidFill>
                  <a:prstClr val="white"/>
                </a:solidFill>
                <a:latin typeface="微软雅黑" panose="020B0503020204020204" pitchFamily="34" charset="-122"/>
                <a:ea typeface="微软雅黑" panose="020B0503020204020204" pitchFamily="34" charset="-122"/>
              </a:rPr>
              <a:t>Innovation</a:t>
            </a:r>
            <a:r>
              <a:rPr lang="zh-CN" altLang="en-US" sz="1200" b="1" dirty="0">
                <a:solidFill>
                  <a:prstClr val="white"/>
                </a:solidFill>
                <a:latin typeface="微软雅黑" panose="020B0503020204020204" pitchFamily="34" charset="-122"/>
                <a:ea typeface="微软雅黑" panose="020B0503020204020204" pitchFamily="34" charset="-122"/>
              </a:rPr>
              <a:t>：</a:t>
            </a:r>
            <a:endParaRPr lang="en-US" altLang="zh-CN" sz="1200" b="1" dirty="0">
              <a:solidFill>
                <a:prstClr val="white"/>
              </a:solidFill>
              <a:latin typeface="微软雅黑" panose="020B0503020204020204" pitchFamily="34" charset="-122"/>
              <a:ea typeface="微软雅黑" panose="020B0503020204020204" pitchFamily="34" charset="-122"/>
            </a:endParaRPr>
          </a:p>
          <a:p>
            <a:pPr lvl="0"/>
            <a:r>
              <a:rPr lang="en-US" altLang="zh-CN" sz="1200" b="1" dirty="0">
                <a:solidFill>
                  <a:prstClr val="white"/>
                </a:solidFill>
                <a:latin typeface="微软雅黑" panose="020B0503020204020204" pitchFamily="34" charset="-122"/>
                <a:ea typeface="微软雅黑" panose="020B0503020204020204" pitchFamily="34" charset="-122"/>
              </a:rPr>
              <a:t>Aggregate low-load links with the same head and tail nodes</a:t>
            </a:r>
          </a:p>
        </p:txBody>
      </p:sp>
      <p:sp>
        <p:nvSpPr>
          <p:cNvPr id="55" name="矩形 54">
            <a:extLst>
              <a:ext uri="{FF2B5EF4-FFF2-40B4-BE49-F238E27FC236}">
                <a16:creationId xmlns:a16="http://schemas.microsoft.com/office/drawing/2014/main" id="{25903A9E-2EA4-4C33-81A9-2A87B593F13A}"/>
              </a:ext>
            </a:extLst>
          </p:cNvPr>
          <p:cNvSpPr/>
          <p:nvPr/>
        </p:nvSpPr>
        <p:spPr>
          <a:xfrm>
            <a:off x="4227088" y="2085870"/>
            <a:ext cx="4488034" cy="1815743"/>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Rounded Rectangle 25">
            <a:extLst>
              <a:ext uri="{FF2B5EF4-FFF2-40B4-BE49-F238E27FC236}">
                <a16:creationId xmlns:a16="http://schemas.microsoft.com/office/drawing/2014/main" id="{1D6BA6A6-9B70-4D79-9F6B-FC7D97E1259A}"/>
              </a:ext>
            </a:extLst>
          </p:cNvPr>
          <p:cNvSpPr/>
          <p:nvPr/>
        </p:nvSpPr>
        <p:spPr>
          <a:xfrm>
            <a:off x="5796181" y="2752826"/>
            <a:ext cx="1188720" cy="481463"/>
          </a:xfrm>
          <a:prstGeom prst="roundRect">
            <a:avLst>
              <a:gd name="adj" fmla="val 20626"/>
            </a:avLst>
          </a:prstGeom>
          <a:noFill/>
          <a:ln>
            <a:noFill/>
          </a:ln>
        </p:spPr>
        <p:txBody>
          <a:bodyPr vert="horz" wrap="square" lIns="91440" tIns="45720" rIns="91440" bIns="45720" numCol="1" anchor="t" anchorCtr="0" compatLnSpc="1"/>
          <a:lstStyle/>
          <a:p>
            <a:pPr algn="ctr">
              <a:buClrTx/>
              <a:buSzTx/>
              <a:buFontTx/>
            </a:pPr>
            <a:r>
              <a:rPr lang="en-US" altLang="zh-CN" b="1" dirty="0">
                <a:solidFill>
                  <a:srgbClr val="FF0000"/>
                </a:solidFill>
                <a:latin typeface="汉仪雅酷黑简" panose="00020600040101010101" charset="-122"/>
                <a:ea typeface="汉仪雅酷黑简" panose="00020600040101010101" charset="-122"/>
                <a:sym typeface="微软雅黑" panose="020B0503020204020204" pitchFamily="34" charset="-122"/>
              </a:rPr>
              <a:t>Design</a:t>
            </a:r>
            <a:endParaRPr lang="zh-CN" altLang="en-US" b="1" dirty="0">
              <a:solidFill>
                <a:srgbClr val="FF0000"/>
              </a:solidFill>
              <a:latin typeface="汉仪雅酷黑简" panose="00020600040101010101" charset="-122"/>
              <a:ea typeface="汉仪雅酷黑简" panose="00020600040101010101" charset="-122"/>
              <a:sym typeface="微软雅黑" panose="020B0503020204020204" pitchFamily="34" charset="-122"/>
            </a:endParaRPr>
          </a:p>
        </p:txBody>
      </p:sp>
      <p:sp>
        <p:nvSpPr>
          <p:cNvPr id="37" name="矩形 36">
            <a:extLst>
              <a:ext uri="{FF2B5EF4-FFF2-40B4-BE49-F238E27FC236}">
                <a16:creationId xmlns:a16="http://schemas.microsoft.com/office/drawing/2014/main" id="{8F066961-AA43-6C44-BEB5-098BB36F9815}"/>
              </a:ext>
            </a:extLst>
          </p:cNvPr>
          <p:cNvSpPr/>
          <p:nvPr/>
        </p:nvSpPr>
        <p:spPr>
          <a:xfrm>
            <a:off x="340753" y="680978"/>
            <a:ext cx="11510321"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Preprocessing, model and strategy, with unique advantages.</a:t>
            </a:r>
          </a:p>
        </p:txBody>
      </p:sp>
    </p:spTree>
    <p:extLst>
      <p:ext uri="{BB962C8B-B14F-4D97-AF65-F5344CB8AC3E}">
        <p14:creationId xmlns:p14="http://schemas.microsoft.com/office/powerpoint/2010/main" val="397506755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4184672"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Results——Video Demo</a:t>
            </a:r>
            <a:endParaRPr lang="zh-CN" altLang="en-US" sz="2600" b="1" dirty="0">
              <a:solidFill>
                <a:schemeClr val="bg1"/>
              </a:solidFill>
              <a:latin typeface="微软雅黑" pitchFamily="34" charset="-122"/>
              <a:ea typeface="微软雅黑" pitchFamily="34" charset="-122"/>
            </a:endParaRPr>
          </a:p>
        </p:txBody>
      </p:sp>
      <p:sp>
        <p:nvSpPr>
          <p:cNvPr id="25" name="矩形 24">
            <a:extLst>
              <a:ext uri="{FF2B5EF4-FFF2-40B4-BE49-F238E27FC236}">
                <a16:creationId xmlns:a16="http://schemas.microsoft.com/office/drawing/2014/main" id="{59C5587F-5025-5144-B34A-2A801420B0B5}"/>
              </a:ext>
            </a:extLst>
          </p:cNvPr>
          <p:cNvSpPr/>
          <p:nvPr/>
        </p:nvSpPr>
        <p:spPr>
          <a:xfrm>
            <a:off x="340753" y="768660"/>
            <a:ext cx="11510321"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 video demo for our project.</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真正的成品" descr="真正的成品">
            <a:hlinkClick r:id="" action="ppaction://media"/>
            <a:extLst>
              <a:ext uri="{FF2B5EF4-FFF2-40B4-BE49-F238E27FC236}">
                <a16:creationId xmlns:a16="http://schemas.microsoft.com/office/drawing/2014/main" id="{BF7A430B-04DC-5D48-9556-5677A96685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3902" y="1696563"/>
            <a:ext cx="9043639" cy="4960715"/>
          </a:xfrm>
          <a:prstGeom prst="rect">
            <a:avLst/>
          </a:prstGeom>
        </p:spPr>
      </p:pic>
    </p:spTree>
    <p:extLst>
      <p:ext uri="{BB962C8B-B14F-4D97-AF65-F5344CB8AC3E}">
        <p14:creationId xmlns:p14="http://schemas.microsoft.com/office/powerpoint/2010/main" val="3362482600"/>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090257"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Results——Achievement Exhibition</a:t>
            </a:r>
            <a:endParaRPr lang="zh-CN" altLang="en-US" sz="2600" b="1" dirty="0">
              <a:solidFill>
                <a:schemeClr val="bg1"/>
              </a:solidFill>
              <a:latin typeface="微软雅黑" pitchFamily="34" charset="-122"/>
              <a:ea typeface="微软雅黑" pitchFamily="34" charset="-122"/>
            </a:endParaRPr>
          </a:p>
        </p:txBody>
      </p:sp>
      <p:sp>
        <p:nvSpPr>
          <p:cNvPr id="25" name="矩形 24">
            <a:extLst>
              <a:ext uri="{FF2B5EF4-FFF2-40B4-BE49-F238E27FC236}">
                <a16:creationId xmlns:a16="http://schemas.microsoft.com/office/drawing/2014/main" id="{59C5587F-5025-5144-B34A-2A801420B0B5}"/>
              </a:ext>
            </a:extLst>
          </p:cNvPr>
          <p:cNvSpPr/>
          <p:nvPr/>
        </p:nvSpPr>
        <p:spPr>
          <a:xfrm>
            <a:off x="340753" y="768660"/>
            <a:ext cx="11510321" cy="7874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Algorithm automatically completed the topology optimization plan of City C in 10 minutes and obtained 44.55 points</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a:extLst>
              <a:ext uri="{FF2B5EF4-FFF2-40B4-BE49-F238E27FC236}">
                <a16:creationId xmlns:a16="http://schemas.microsoft.com/office/drawing/2014/main" id="{B0E93A2B-8F9C-4C97-AFAB-33243850A053}"/>
              </a:ext>
            </a:extLst>
          </p:cNvPr>
          <p:cNvPicPr>
            <a:picLocks noChangeAspect="1"/>
          </p:cNvPicPr>
          <p:nvPr/>
        </p:nvPicPr>
        <p:blipFill>
          <a:blip r:embed="rId3"/>
          <a:stretch>
            <a:fillRect/>
          </a:stretch>
        </p:blipFill>
        <p:spPr>
          <a:xfrm>
            <a:off x="342808" y="1742514"/>
            <a:ext cx="5731981" cy="4665687"/>
          </a:xfrm>
          <a:prstGeom prst="rect">
            <a:avLst/>
          </a:prstGeom>
        </p:spPr>
      </p:pic>
      <p:pic>
        <p:nvPicPr>
          <p:cNvPr id="29" name="图片 28">
            <a:extLst>
              <a:ext uri="{FF2B5EF4-FFF2-40B4-BE49-F238E27FC236}">
                <a16:creationId xmlns:a16="http://schemas.microsoft.com/office/drawing/2014/main" id="{86D3FBC7-2B2D-4AAD-8324-DA5F8D354F2C}"/>
              </a:ext>
            </a:extLst>
          </p:cNvPr>
          <p:cNvPicPr>
            <a:picLocks noChangeAspect="1"/>
          </p:cNvPicPr>
          <p:nvPr/>
        </p:nvPicPr>
        <p:blipFill>
          <a:blip r:embed="rId4"/>
          <a:stretch>
            <a:fillRect/>
          </a:stretch>
        </p:blipFill>
        <p:spPr>
          <a:xfrm>
            <a:off x="6074789" y="1734472"/>
            <a:ext cx="5731981" cy="4673730"/>
          </a:xfrm>
          <a:prstGeom prst="rect">
            <a:avLst/>
          </a:prstGeom>
        </p:spPr>
      </p:pic>
      <p:sp>
        <p:nvSpPr>
          <p:cNvPr id="31" name="矩形 30">
            <a:extLst>
              <a:ext uri="{FF2B5EF4-FFF2-40B4-BE49-F238E27FC236}">
                <a16:creationId xmlns:a16="http://schemas.microsoft.com/office/drawing/2014/main" id="{C9E832A4-9A2A-47BD-B745-248891630AB7}"/>
              </a:ext>
            </a:extLst>
          </p:cNvPr>
          <p:cNvSpPr/>
          <p:nvPr/>
        </p:nvSpPr>
        <p:spPr>
          <a:xfrm>
            <a:off x="2852359" y="2136474"/>
            <a:ext cx="3088149" cy="936212"/>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Original Topology</a:t>
            </a:r>
            <a:endParaRPr lang="zh-CN" altLang="en-US"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31">
            <a:extLst>
              <a:ext uri="{FF2B5EF4-FFF2-40B4-BE49-F238E27FC236}">
                <a16:creationId xmlns:a16="http://schemas.microsoft.com/office/drawing/2014/main" id="{D2111E40-8CF3-4E09-8A7E-3916F78AE7EB}"/>
              </a:ext>
            </a:extLst>
          </p:cNvPr>
          <p:cNvSpPr/>
          <p:nvPr/>
        </p:nvSpPr>
        <p:spPr>
          <a:xfrm>
            <a:off x="8917482" y="2199504"/>
            <a:ext cx="3088149" cy="936212"/>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Optimized Topology</a:t>
            </a:r>
            <a:endParaRPr lang="en-US" altLang="zh-CN"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altLang="zh-CN"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Green for optimized nodes</a:t>
            </a:r>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32">
            <a:extLst>
              <a:ext uri="{FF2B5EF4-FFF2-40B4-BE49-F238E27FC236}">
                <a16:creationId xmlns:a16="http://schemas.microsoft.com/office/drawing/2014/main" id="{AB6E465D-5C04-44E0-9E89-DE5655F62F45}"/>
              </a:ext>
            </a:extLst>
          </p:cNvPr>
          <p:cNvSpPr/>
          <p:nvPr/>
        </p:nvSpPr>
        <p:spPr>
          <a:xfrm>
            <a:off x="3770888" y="3282903"/>
            <a:ext cx="728284" cy="585540"/>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33">
            <a:extLst>
              <a:ext uri="{FF2B5EF4-FFF2-40B4-BE49-F238E27FC236}">
                <a16:creationId xmlns:a16="http://schemas.microsoft.com/office/drawing/2014/main" id="{029ED94B-BB91-4945-9426-AAA46170BE58}"/>
              </a:ext>
            </a:extLst>
          </p:cNvPr>
          <p:cNvSpPr/>
          <p:nvPr/>
        </p:nvSpPr>
        <p:spPr>
          <a:xfrm>
            <a:off x="9733273" y="3283058"/>
            <a:ext cx="728284" cy="584202"/>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923180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090257"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Results——Achievement Exhibition</a:t>
            </a:r>
            <a:endParaRPr lang="zh-CN" altLang="en-US" sz="2600" b="1" dirty="0">
              <a:solidFill>
                <a:schemeClr val="bg1"/>
              </a:solidFill>
              <a:latin typeface="微软雅黑" pitchFamily="34" charset="-122"/>
              <a:ea typeface="微软雅黑" pitchFamily="34" charset="-122"/>
            </a:endParaRPr>
          </a:p>
        </p:txBody>
      </p:sp>
      <p:sp>
        <p:nvSpPr>
          <p:cNvPr id="25" name="矩形 24">
            <a:extLst>
              <a:ext uri="{FF2B5EF4-FFF2-40B4-BE49-F238E27FC236}">
                <a16:creationId xmlns:a16="http://schemas.microsoft.com/office/drawing/2014/main" id="{59C5587F-5025-5144-B34A-2A801420B0B5}"/>
              </a:ext>
            </a:extLst>
          </p:cNvPr>
          <p:cNvSpPr/>
          <p:nvPr/>
        </p:nvSpPr>
        <p:spPr>
          <a:xfrm>
            <a:off x="340753" y="768660"/>
            <a:ext cx="11510321" cy="7874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Algorithm automatically completed the topology optimization plan of City C in 10 minutes and obtained 44.55 points</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5" name="图片 34">
            <a:extLst>
              <a:ext uri="{FF2B5EF4-FFF2-40B4-BE49-F238E27FC236}">
                <a16:creationId xmlns:a16="http://schemas.microsoft.com/office/drawing/2014/main" id="{860AE694-DE88-4AE8-B684-08F32DAFD7BD}"/>
              </a:ext>
            </a:extLst>
          </p:cNvPr>
          <p:cNvPicPr>
            <a:picLocks noChangeAspect="1"/>
          </p:cNvPicPr>
          <p:nvPr/>
        </p:nvPicPr>
        <p:blipFill>
          <a:blip r:embed="rId3"/>
          <a:stretch>
            <a:fillRect/>
          </a:stretch>
        </p:blipFill>
        <p:spPr>
          <a:xfrm>
            <a:off x="316221" y="1734472"/>
            <a:ext cx="5731981" cy="4739576"/>
          </a:xfrm>
          <a:prstGeom prst="rect">
            <a:avLst/>
          </a:prstGeom>
        </p:spPr>
      </p:pic>
      <p:sp>
        <p:nvSpPr>
          <p:cNvPr id="36" name="矩形 35">
            <a:extLst>
              <a:ext uri="{FF2B5EF4-FFF2-40B4-BE49-F238E27FC236}">
                <a16:creationId xmlns:a16="http://schemas.microsoft.com/office/drawing/2014/main" id="{1CAD3445-C493-4586-A4F2-9A00B3C14343}"/>
              </a:ext>
            </a:extLst>
          </p:cNvPr>
          <p:cNvSpPr/>
          <p:nvPr/>
        </p:nvSpPr>
        <p:spPr>
          <a:xfrm>
            <a:off x="342807" y="2136474"/>
            <a:ext cx="3088149" cy="936212"/>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Original Topology</a:t>
            </a:r>
            <a:r>
              <a:rPr lang="zh-CN" altLang="en-US"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Zoomed view</a:t>
            </a:r>
            <a:r>
              <a:rPr lang="zh-CN" altLang="en-US"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37" name="矩形 36">
            <a:extLst>
              <a:ext uri="{FF2B5EF4-FFF2-40B4-BE49-F238E27FC236}">
                <a16:creationId xmlns:a16="http://schemas.microsoft.com/office/drawing/2014/main" id="{70DDFEE1-2CD1-4C3B-9C35-3AB8664AA2B6}"/>
              </a:ext>
            </a:extLst>
          </p:cNvPr>
          <p:cNvSpPr/>
          <p:nvPr/>
        </p:nvSpPr>
        <p:spPr>
          <a:xfrm>
            <a:off x="3881967" y="3389076"/>
            <a:ext cx="728284" cy="1025879"/>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a:extLst>
              <a:ext uri="{FF2B5EF4-FFF2-40B4-BE49-F238E27FC236}">
                <a16:creationId xmlns:a16="http://schemas.microsoft.com/office/drawing/2014/main" id="{A9BDB40C-CB5E-4F78-94F1-4F47D6BD89A4}"/>
              </a:ext>
            </a:extLst>
          </p:cNvPr>
          <p:cNvSpPr/>
          <p:nvPr/>
        </p:nvSpPr>
        <p:spPr>
          <a:xfrm>
            <a:off x="3146795" y="3935587"/>
            <a:ext cx="728284" cy="1025879"/>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9" name="图片 38">
            <a:extLst>
              <a:ext uri="{FF2B5EF4-FFF2-40B4-BE49-F238E27FC236}">
                <a16:creationId xmlns:a16="http://schemas.microsoft.com/office/drawing/2014/main" id="{559CA870-C13B-43F8-AD4D-80E5EEDD8A65}"/>
              </a:ext>
            </a:extLst>
          </p:cNvPr>
          <p:cNvPicPr>
            <a:picLocks noChangeAspect="1"/>
          </p:cNvPicPr>
          <p:nvPr/>
        </p:nvPicPr>
        <p:blipFill>
          <a:blip r:embed="rId4"/>
          <a:stretch>
            <a:fillRect/>
          </a:stretch>
        </p:blipFill>
        <p:spPr>
          <a:xfrm>
            <a:off x="6055090" y="1734472"/>
            <a:ext cx="5774404" cy="4739576"/>
          </a:xfrm>
          <a:prstGeom prst="rect">
            <a:avLst/>
          </a:prstGeom>
        </p:spPr>
      </p:pic>
      <p:sp>
        <p:nvSpPr>
          <p:cNvPr id="40" name="矩形 39">
            <a:extLst>
              <a:ext uri="{FF2B5EF4-FFF2-40B4-BE49-F238E27FC236}">
                <a16:creationId xmlns:a16="http://schemas.microsoft.com/office/drawing/2014/main" id="{DB17F015-FBFF-4128-9DAB-13F521AD2A28}"/>
              </a:ext>
            </a:extLst>
          </p:cNvPr>
          <p:cNvSpPr/>
          <p:nvPr/>
        </p:nvSpPr>
        <p:spPr>
          <a:xfrm>
            <a:off x="6273554" y="2298988"/>
            <a:ext cx="3088149" cy="936212"/>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Optimized Topology</a:t>
            </a:r>
            <a:r>
              <a:rPr lang="zh-CN" altLang="en-US"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Zoomed view</a:t>
            </a:r>
            <a:r>
              <a:rPr lang="zh-CN" altLang="en-US"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altLang="zh-CN"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Green for optimized nodes</a:t>
            </a:r>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40">
            <a:extLst>
              <a:ext uri="{FF2B5EF4-FFF2-40B4-BE49-F238E27FC236}">
                <a16:creationId xmlns:a16="http://schemas.microsoft.com/office/drawing/2014/main" id="{A8F98D6B-F4CD-4FA5-88E2-AC6DEA1688C7}"/>
              </a:ext>
            </a:extLst>
          </p:cNvPr>
          <p:cNvSpPr/>
          <p:nvPr/>
        </p:nvSpPr>
        <p:spPr>
          <a:xfrm>
            <a:off x="9663688" y="3424994"/>
            <a:ext cx="728284" cy="1025879"/>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41">
            <a:extLst>
              <a:ext uri="{FF2B5EF4-FFF2-40B4-BE49-F238E27FC236}">
                <a16:creationId xmlns:a16="http://schemas.microsoft.com/office/drawing/2014/main" id="{95087333-B945-4BB3-A97C-84AF2469BF85}"/>
              </a:ext>
            </a:extLst>
          </p:cNvPr>
          <p:cNvSpPr/>
          <p:nvPr/>
        </p:nvSpPr>
        <p:spPr>
          <a:xfrm>
            <a:off x="8935404" y="3893254"/>
            <a:ext cx="728284" cy="1025879"/>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51192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8CA1C3-39CE-1847-B0BF-05CB338CB949}"/>
              </a:ext>
            </a:extLst>
          </p:cNvPr>
          <p:cNvSpPr txBox="1"/>
          <p:nvPr/>
        </p:nvSpPr>
        <p:spPr>
          <a:xfrm>
            <a:off x="5333278" y="24262"/>
            <a:ext cx="3683829"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Results——Feedback</a:t>
            </a:r>
            <a:endParaRPr lang="zh-CN" altLang="en-US" sz="2600" b="1" dirty="0">
              <a:solidFill>
                <a:schemeClr val="bg1"/>
              </a:solidFill>
              <a:latin typeface="微软雅黑" pitchFamily="34" charset="-122"/>
              <a:ea typeface="微软雅黑" pitchFamily="34" charset="-122"/>
            </a:endParaRPr>
          </a:p>
        </p:txBody>
      </p:sp>
      <p:sp>
        <p:nvSpPr>
          <p:cNvPr id="64" name="矩形 63">
            <a:extLst>
              <a:ext uri="{FF2B5EF4-FFF2-40B4-BE49-F238E27FC236}">
                <a16:creationId xmlns:a16="http://schemas.microsoft.com/office/drawing/2014/main" id="{AA8F9901-8D85-E449-A7B8-02D76C0FC61A}"/>
              </a:ext>
            </a:extLst>
          </p:cNvPr>
          <p:cNvSpPr/>
          <p:nvPr/>
        </p:nvSpPr>
        <p:spPr>
          <a:xfrm>
            <a:off x="533673" y="768660"/>
            <a:ext cx="11124655"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 the finals, the host highly affirmed the results and awarded us the first prize.</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Rounded Rectangle 25">
            <a:extLst>
              <a:ext uri="{FF2B5EF4-FFF2-40B4-BE49-F238E27FC236}">
                <a16:creationId xmlns:a16="http://schemas.microsoft.com/office/drawing/2014/main" id="{26613468-538C-E349-9886-A17402746B5D}"/>
              </a:ext>
            </a:extLst>
          </p:cNvPr>
          <p:cNvSpPr/>
          <p:nvPr/>
        </p:nvSpPr>
        <p:spPr>
          <a:xfrm>
            <a:off x="583326" y="4998702"/>
            <a:ext cx="1391380" cy="415498"/>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kumimoji="1" lang="en-US" altLang="zh-CN" sz="1400" b="1" i="0" u="none" strike="noStrike" kern="1200" cap="none" spc="0" normalizeH="0" baseline="0" noProof="0" dirty="0">
                <a:ln>
                  <a:noFill/>
                </a:ln>
                <a:solidFill>
                  <a:prstClr val="white"/>
                </a:solidFill>
                <a:effectLst/>
                <a:uLnTx/>
                <a:uFillTx/>
                <a:latin typeface="微软雅黑" pitchFamily="34" charset="-122"/>
                <a:ea typeface="微软雅黑" pitchFamily="34" charset="-122"/>
              </a:rPr>
              <a:t>Advice</a:t>
            </a:r>
            <a:endPar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2" name="圆角矩形 5">
            <a:extLst>
              <a:ext uri="{FF2B5EF4-FFF2-40B4-BE49-F238E27FC236}">
                <a16:creationId xmlns:a16="http://schemas.microsoft.com/office/drawing/2014/main" id="{72087FA9-E1A3-2244-87DE-70BA36684E0D}"/>
              </a:ext>
            </a:extLst>
          </p:cNvPr>
          <p:cNvSpPr/>
          <p:nvPr/>
        </p:nvSpPr>
        <p:spPr>
          <a:xfrm>
            <a:off x="583326" y="5602872"/>
            <a:ext cx="5684248" cy="760095"/>
          </a:xfrm>
          <a:prstGeom prst="roundRect">
            <a:avLst>
              <a:gd name="adj" fmla="val 5901"/>
            </a:avLst>
          </a:prstGeom>
          <a:noFill/>
          <a:ln>
            <a:no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lvl="0">
              <a:defRPr/>
            </a:pPr>
            <a:r>
              <a:rPr kumimoji="1" lang="en-US" altLang="zh-CN"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1</a:t>
            </a:r>
            <a:r>
              <a:rPr kumimoji="1" lang="en-US" altLang="zh-CN" sz="1400" dirty="0">
                <a:solidFill>
                  <a:schemeClr val="bg1"/>
                </a:solidFill>
                <a:latin typeface="微软雅黑" panose="020B0503020204020204" pitchFamily="34" charset="-122"/>
                <a:ea typeface="微软雅黑" panose="020B0503020204020204" pitchFamily="34" charset="-122"/>
              </a:rPr>
              <a:t>.</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Improve traffic </a:t>
            </a:r>
            <a:r>
              <a:rPr kumimoji="1" lang="en-US" altLang="zh-CN" sz="1400" dirty="0">
                <a:solidFill>
                  <a:schemeClr val="bg1"/>
                </a:solidFill>
                <a:latin typeface="微软雅黑" panose="020B0503020204020204" pitchFamily="34" charset="-122"/>
                <a:ea typeface="微软雅黑" panose="020B0503020204020204" pitchFamily="34" charset="-122"/>
              </a:rPr>
              <a:t>forecast</a:t>
            </a:r>
            <a:endParaRPr kumimoji="1" lang="en-US" altLang="zh-CN"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lvl="0">
              <a:defRPr/>
            </a:pPr>
            <a:r>
              <a:rPr kumimoji="1" lang="en-US" altLang="zh-CN" sz="1400" dirty="0">
                <a:solidFill>
                  <a:schemeClr val="bg1"/>
                </a:solidFill>
                <a:latin typeface="微软雅黑" panose="020B0503020204020204" pitchFamily="34" charset="-122"/>
                <a:ea typeface="微软雅黑" panose="020B0503020204020204" pitchFamily="34" charset="-122"/>
              </a:rPr>
              <a:t>2.</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dirty="0">
                <a:solidFill>
                  <a:schemeClr val="bg1"/>
                </a:solidFill>
                <a:latin typeface="微软雅黑" panose="020B0503020204020204" pitchFamily="34" charset="-122"/>
                <a:ea typeface="微软雅黑" panose="020B0503020204020204" pitchFamily="34" charset="-122"/>
              </a:rPr>
              <a:t>Improve optimization strategy</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dirty="0">
                <a:solidFill>
                  <a:schemeClr val="bg1"/>
                </a:solidFill>
                <a:latin typeface="微软雅黑" panose="020B0503020204020204" pitchFamily="34" charset="-122"/>
                <a:ea typeface="微软雅黑" panose="020B0503020204020204" pitchFamily="34" charset="-122"/>
              </a:rPr>
              <a:t>with Genetic algorithm</a:t>
            </a:r>
          </a:p>
          <a:p>
            <a:pPr lvl="0">
              <a:defRPr/>
            </a:pPr>
            <a:r>
              <a:rPr kumimoji="1" lang="en-US" altLang="zh-CN" sz="1400" dirty="0">
                <a:solidFill>
                  <a:schemeClr val="bg1"/>
                </a:solidFill>
                <a:latin typeface="微软雅黑" panose="020B0503020204020204" pitchFamily="34" charset="-122"/>
                <a:ea typeface="微软雅黑" panose="020B0503020204020204" pitchFamily="34" charset="-122"/>
              </a:rPr>
              <a:t>3.</a:t>
            </a:r>
            <a:r>
              <a:rPr kumimoji="1" lang="zh-CN" altLang="en-US" sz="1400" dirty="0">
                <a:solidFill>
                  <a:schemeClr val="bg1"/>
                </a:solidFill>
                <a:latin typeface="微软雅黑" panose="020B0503020204020204" pitchFamily="34" charset="-122"/>
                <a:ea typeface="微软雅黑" panose="020B0503020204020204" pitchFamily="34" charset="-122"/>
              </a:rPr>
              <a:t> </a:t>
            </a:r>
            <a:r>
              <a:rPr kumimoji="1" lang="en-US" altLang="zh-CN" sz="1400" dirty="0">
                <a:solidFill>
                  <a:schemeClr val="bg1"/>
                </a:solidFill>
                <a:latin typeface="微软雅黑" panose="020B0503020204020204" pitchFamily="34" charset="-122"/>
                <a:ea typeface="微软雅黑" panose="020B0503020204020204" pitchFamily="34" charset="-122"/>
              </a:rPr>
              <a:t>Docker Support for </a:t>
            </a:r>
            <a:r>
              <a:rPr kumimoji="1" lang="en-US" altLang="zh-CN" sz="1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Peripheral features</a:t>
            </a:r>
            <a:endParaRPr kumimoji="1"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4" name="圆角矩形 5">
            <a:extLst>
              <a:ext uri="{FF2B5EF4-FFF2-40B4-BE49-F238E27FC236}">
                <a16:creationId xmlns:a16="http://schemas.microsoft.com/office/drawing/2014/main" id="{A4537ED1-FB3D-434F-A8BC-CB2918F032FB}"/>
              </a:ext>
            </a:extLst>
          </p:cNvPr>
          <p:cNvSpPr/>
          <p:nvPr/>
        </p:nvSpPr>
        <p:spPr>
          <a:xfrm>
            <a:off x="8088184" y="1438743"/>
            <a:ext cx="3393133" cy="760095"/>
          </a:xfrm>
          <a:prstGeom prst="roundRect">
            <a:avLst>
              <a:gd name="adj" fmla="val 5901"/>
            </a:avLst>
          </a:prstGeom>
          <a:noFill/>
          <a:ln>
            <a:no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kumimoji="1" lang="en-US" altLang="zh-CN" sz="1400" dirty="0">
                <a:solidFill>
                  <a:schemeClr val="bg1"/>
                </a:solidFill>
                <a:latin typeface="微软雅黑" panose="020B0503020204020204" pitchFamily="34" charset="-122"/>
                <a:ea typeface="微软雅黑" panose="020B0503020204020204" pitchFamily="34" charset="-122"/>
              </a:rPr>
              <a:t>Verify the effect through pilot projects and confirm the actual effect of the results</a:t>
            </a:r>
            <a:endParaRPr kumimoji="1"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6" name="Rounded Rectangle 25">
            <a:extLst>
              <a:ext uri="{FF2B5EF4-FFF2-40B4-BE49-F238E27FC236}">
                <a16:creationId xmlns:a16="http://schemas.microsoft.com/office/drawing/2014/main" id="{B1F6258C-B341-454A-A4FE-ABE159A97AF9}"/>
              </a:ext>
            </a:extLst>
          </p:cNvPr>
          <p:cNvSpPr/>
          <p:nvPr/>
        </p:nvSpPr>
        <p:spPr>
          <a:xfrm>
            <a:off x="6551706" y="1514049"/>
            <a:ext cx="1389156" cy="41521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200" b="1" dirty="0">
                <a:solidFill>
                  <a:schemeClr val="bg1"/>
                </a:solidFill>
                <a:latin typeface="微软雅黑" pitchFamily="34" charset="-122"/>
                <a:ea typeface="微软雅黑" pitchFamily="34" charset="-122"/>
              </a:rPr>
              <a:t>Result</a:t>
            </a:r>
            <a:endParaRPr kumimoji="1"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7" name="图片 76" descr="文本&#10;&#10;描述已自动生成">
            <a:extLst>
              <a:ext uri="{FF2B5EF4-FFF2-40B4-BE49-F238E27FC236}">
                <a16:creationId xmlns:a16="http://schemas.microsoft.com/office/drawing/2014/main" id="{85C02830-9498-D243-848C-642063C53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040" y="2450793"/>
            <a:ext cx="5000799" cy="3750599"/>
          </a:xfrm>
          <a:prstGeom prst="rect">
            <a:avLst/>
          </a:prstGeom>
          <a:ln>
            <a:noFill/>
          </a:ln>
          <a:effectLst>
            <a:softEdge rad="112500"/>
          </a:effectLst>
        </p:spPr>
      </p:pic>
      <p:sp>
        <p:nvSpPr>
          <p:cNvPr id="78" name="圆角矩形 5">
            <a:extLst>
              <a:ext uri="{FF2B5EF4-FFF2-40B4-BE49-F238E27FC236}">
                <a16:creationId xmlns:a16="http://schemas.microsoft.com/office/drawing/2014/main" id="{144C5B58-65D4-DE42-AA0C-F401E4027E84}"/>
              </a:ext>
            </a:extLst>
          </p:cNvPr>
          <p:cNvSpPr/>
          <p:nvPr/>
        </p:nvSpPr>
        <p:spPr>
          <a:xfrm>
            <a:off x="7349762" y="4282681"/>
            <a:ext cx="4131555" cy="591553"/>
          </a:xfrm>
          <a:prstGeom prst="roundRect">
            <a:avLst>
              <a:gd name="adj" fmla="val 5901"/>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First prize in the final</a:t>
            </a:r>
            <a:endParaRPr kumimoji="1"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35" name="矩形 34">
            <a:extLst>
              <a:ext uri="{FF2B5EF4-FFF2-40B4-BE49-F238E27FC236}">
                <a16:creationId xmlns:a16="http://schemas.microsoft.com/office/drawing/2014/main" id="{B0FF83B3-A6C6-9749-9AC7-D7BF62DC95CF}"/>
              </a:ext>
            </a:extLst>
          </p:cNvPr>
          <p:cNvSpPr/>
          <p:nvPr/>
        </p:nvSpPr>
        <p:spPr>
          <a:xfrm>
            <a:off x="586498" y="2340597"/>
            <a:ext cx="5509502" cy="224676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r>
              <a:rPr kumimoji="1" lang="en-US" altLang="zh-CN" sz="1400" dirty="0">
                <a:solidFill>
                  <a:schemeClr val="bg1"/>
                </a:solidFill>
                <a:latin typeface="微软雅黑" panose="020B0503020204020204" pitchFamily="34" charset="-122"/>
                <a:ea typeface="微软雅黑" panose="020B0503020204020204" pitchFamily="34" charset="-122"/>
              </a:rPr>
              <a:t>1. </a:t>
            </a:r>
            <a:r>
              <a:rPr kumimoji="1" lang="en" altLang="zh-CN" sz="1400" dirty="0">
                <a:solidFill>
                  <a:schemeClr val="bg1"/>
                </a:solidFill>
                <a:latin typeface="微软雅黑" panose="020B0503020204020204" pitchFamily="34" charset="-122"/>
                <a:ea typeface="微软雅黑" panose="020B0503020204020204" pitchFamily="34" charset="-122"/>
              </a:rPr>
              <a:t>Many special situations are considered in the traffic  forecast, and the thinking is comprehensive</a:t>
            </a:r>
            <a:r>
              <a:rPr kumimoji="1" lang="zh-CN" altLang="en-US" sz="1400" dirty="0">
                <a:solidFill>
                  <a:schemeClr val="bg1"/>
                </a:solidFill>
                <a:latin typeface="微软雅黑" panose="020B0503020204020204" pitchFamily="34" charset="-122"/>
                <a:ea typeface="微软雅黑" panose="020B0503020204020204" pitchFamily="34" charset="-122"/>
              </a:rPr>
              <a:t>。</a:t>
            </a:r>
            <a:endParaRPr kumimoji="1" lang="en-US" altLang="zh-CN" sz="1400" dirty="0">
              <a:solidFill>
                <a:schemeClr val="bg1"/>
              </a:solidFill>
              <a:latin typeface="微软雅黑" panose="020B0503020204020204" pitchFamily="34" charset="-122"/>
              <a:ea typeface="微软雅黑" panose="020B0503020204020204" pitchFamily="34" charset="-122"/>
            </a:endParaRPr>
          </a:p>
          <a:p>
            <a:r>
              <a:rPr kumimoji="1" lang="en-US" altLang="zh-CN" sz="1400" dirty="0">
                <a:solidFill>
                  <a:schemeClr val="bg1"/>
                </a:solidFill>
                <a:latin typeface="微软雅黑" panose="020B0503020204020204" pitchFamily="34" charset="-122"/>
                <a:ea typeface="微软雅黑" panose="020B0503020204020204" pitchFamily="34" charset="-122"/>
              </a:rPr>
              <a:t>2. Advantages in topology restoration, and a unique topology optimization strategy has been established.</a:t>
            </a:r>
          </a:p>
          <a:p>
            <a:r>
              <a:rPr kumimoji="1" lang="en-US" altLang="zh-CN" sz="1400" dirty="0">
                <a:solidFill>
                  <a:schemeClr val="bg1"/>
                </a:solidFill>
                <a:latin typeface="微软雅黑" panose="020B0503020204020204" pitchFamily="34" charset="-122"/>
                <a:ea typeface="微软雅黑" panose="020B0503020204020204" pitchFamily="34" charset="-122"/>
              </a:rPr>
              <a:t>3. </a:t>
            </a:r>
            <a:r>
              <a:rPr lang="en-US" altLang="zh-CN" sz="1400" dirty="0">
                <a:solidFill>
                  <a:schemeClr val="bg1"/>
                </a:solidFill>
                <a:latin typeface="微软雅黑" panose="020B0503020204020204" pitchFamily="34" charset="-122"/>
                <a:ea typeface="微软雅黑" panose="020B0503020204020204" pitchFamily="34" charset="-122"/>
              </a:rPr>
              <a:t>For data preprocessing, adjacency matrix is applied to store the connection relationship for faster query speed. The idea of using the average value to complete the missing data solves the inconsistency between the actual and ideal.</a:t>
            </a:r>
          </a:p>
          <a:p>
            <a:r>
              <a:rPr kumimoji="1" lang="en-US" altLang="zh-CN" sz="1400" dirty="0">
                <a:solidFill>
                  <a:schemeClr val="bg1"/>
                </a:solidFill>
                <a:latin typeface="微软雅黑" panose="020B0503020204020204" pitchFamily="34" charset="-122"/>
                <a:ea typeface="微软雅黑" panose="020B0503020204020204" pitchFamily="34" charset="-122"/>
              </a:rPr>
              <a:t>4. </a:t>
            </a:r>
            <a:r>
              <a:rPr lang="en-US" altLang="zh-CN" sz="1400" dirty="0">
                <a:solidFill>
                  <a:schemeClr val="bg1"/>
                </a:solidFill>
                <a:latin typeface="微软雅黑" panose="020B0503020204020204" pitchFamily="34" charset="-122"/>
                <a:ea typeface="微软雅黑" panose="020B0503020204020204" pitchFamily="34" charset="-122"/>
              </a:rPr>
              <a:t>Good model generalization, robustness and practicability.</a:t>
            </a:r>
          </a:p>
          <a:p>
            <a:r>
              <a:rPr kumimoji="1" lang="en-US" altLang="zh-CN" sz="1400" dirty="0">
                <a:solidFill>
                  <a:schemeClr val="bg1"/>
                </a:solidFill>
                <a:latin typeface="微软雅黑" panose="020B0503020204020204" pitchFamily="34" charset="-122"/>
                <a:ea typeface="微软雅黑" panose="020B0503020204020204" pitchFamily="34" charset="-122"/>
              </a:rPr>
              <a:t>5. </a:t>
            </a:r>
            <a:r>
              <a:rPr lang="en-US" altLang="zh-CN" sz="1400" dirty="0">
                <a:solidFill>
                  <a:schemeClr val="bg1"/>
                </a:solidFill>
                <a:latin typeface="微软雅黑" panose="020B0503020204020204" pitchFamily="34" charset="-122"/>
                <a:ea typeface="微软雅黑" panose="020B0503020204020204" pitchFamily="34" charset="-122"/>
              </a:rPr>
              <a:t> Propose an innovative approach suitable for link set search.</a:t>
            </a:r>
          </a:p>
        </p:txBody>
      </p:sp>
      <p:sp>
        <p:nvSpPr>
          <p:cNvPr id="53" name="Rounded Rectangle 25">
            <a:extLst>
              <a:ext uri="{FF2B5EF4-FFF2-40B4-BE49-F238E27FC236}">
                <a16:creationId xmlns:a16="http://schemas.microsoft.com/office/drawing/2014/main" id="{FC3D22A1-205B-4946-B879-578B70F02029}"/>
              </a:ext>
            </a:extLst>
          </p:cNvPr>
          <p:cNvSpPr/>
          <p:nvPr/>
        </p:nvSpPr>
        <p:spPr>
          <a:xfrm>
            <a:off x="583326" y="1513763"/>
            <a:ext cx="1391380" cy="415498"/>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b="1" dirty="0">
                <a:solidFill>
                  <a:prstClr val="white"/>
                </a:solidFill>
                <a:latin typeface="微软雅黑" pitchFamily="34" charset="-122"/>
                <a:ea typeface="微软雅黑" pitchFamily="34" charset="-122"/>
              </a:rPr>
              <a:t>Advantage</a:t>
            </a:r>
            <a:endPar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2154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D8151AC9-F5C2-9249-B616-DF5B5FC5B291}"/>
              </a:ext>
            </a:extLst>
          </p:cNvPr>
          <p:cNvGrpSpPr/>
          <p:nvPr/>
        </p:nvGrpSpPr>
        <p:grpSpPr>
          <a:xfrm>
            <a:off x="817245" y="0"/>
            <a:ext cx="6924674" cy="6858000"/>
            <a:chOff x="817245" y="0"/>
            <a:chExt cx="6924674" cy="6858000"/>
          </a:xfrm>
        </p:grpSpPr>
        <p:grpSp>
          <p:nvGrpSpPr>
            <p:cNvPr id="34" name="组合 33">
              <a:extLst>
                <a:ext uri="{FF2B5EF4-FFF2-40B4-BE49-F238E27FC236}">
                  <a16:creationId xmlns:a16="http://schemas.microsoft.com/office/drawing/2014/main" id="{14D55206-BA53-3B43-AFD5-3E096B50F1FE}"/>
                </a:ext>
              </a:extLst>
            </p:cNvPr>
            <p:cNvGrpSpPr/>
            <p:nvPr/>
          </p:nvGrpSpPr>
          <p:grpSpPr>
            <a:xfrm>
              <a:off x="817245" y="0"/>
              <a:ext cx="6924674" cy="6858000"/>
              <a:chOff x="1762125" y="0"/>
              <a:chExt cx="6924674" cy="6857999"/>
            </a:xfrm>
          </p:grpSpPr>
          <p:grpSp>
            <p:nvGrpSpPr>
              <p:cNvPr id="44" name="组合 43">
                <a:extLst>
                  <a:ext uri="{FF2B5EF4-FFF2-40B4-BE49-F238E27FC236}">
                    <a16:creationId xmlns:a16="http://schemas.microsoft.com/office/drawing/2014/main" id="{F13D92DE-B431-194C-AEC7-9784F4F2CDAC}"/>
                  </a:ext>
                </a:extLst>
              </p:cNvPr>
              <p:cNvGrpSpPr/>
              <p:nvPr/>
            </p:nvGrpSpPr>
            <p:grpSpPr>
              <a:xfrm>
                <a:off x="1762125" y="0"/>
                <a:ext cx="6924674" cy="6857999"/>
                <a:chOff x="1762125" y="0"/>
                <a:chExt cx="6924674" cy="6857999"/>
              </a:xfrm>
            </p:grpSpPr>
            <p:sp>
              <p:nvSpPr>
                <p:cNvPr id="49" name="平行四边形 48">
                  <a:extLst>
                    <a:ext uri="{FF2B5EF4-FFF2-40B4-BE49-F238E27FC236}">
                      <a16:creationId xmlns:a16="http://schemas.microsoft.com/office/drawing/2014/main" id="{FFD3FD43-5432-6E4A-9C87-D168D0D5D4D3}"/>
                    </a:ext>
                  </a:extLst>
                </p:cNvPr>
                <p:cNvSpPr/>
                <p:nvPr/>
              </p:nvSpPr>
              <p:spPr>
                <a:xfrm flipH="1">
                  <a:off x="1762125" y="0"/>
                  <a:ext cx="6924674" cy="6857999"/>
                </a:xfrm>
                <a:prstGeom prst="parallelogram">
                  <a:avLst/>
                </a:prstGeom>
                <a:solidFill>
                  <a:srgbClr val="1F4E7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32">
                  <a:extLst>
                    <a:ext uri="{FF2B5EF4-FFF2-40B4-BE49-F238E27FC236}">
                      <a16:creationId xmlns:a16="http://schemas.microsoft.com/office/drawing/2014/main" id="{F2590A0F-909B-0A4C-8B88-996AF3B4E449}"/>
                    </a:ext>
                  </a:extLst>
                </p:cNvPr>
                <p:cNvSpPr/>
                <p:nvPr/>
              </p:nvSpPr>
              <p:spPr>
                <a:xfrm flipH="1">
                  <a:off x="1965960" y="813520"/>
                  <a:ext cx="5636925" cy="903600"/>
                </a:xfrm>
                <a:custGeom>
                  <a:avLst/>
                  <a:gdLst/>
                  <a:ahLst/>
                  <a:cxnLst/>
                  <a:rect l="l" t="t" r="r" b="b"/>
                  <a:pathLst>
                    <a:path w="5636925" h="903600">
                      <a:moveTo>
                        <a:pt x="3492867" y="333473"/>
                      </a:moveTo>
                      <a:cubicBezTo>
                        <a:pt x="3479401" y="333473"/>
                        <a:pt x="3467502" y="337140"/>
                        <a:pt x="3457169" y="344472"/>
                      </a:cubicBezTo>
                      <a:cubicBezTo>
                        <a:pt x="3446836" y="351805"/>
                        <a:pt x="3438337" y="364371"/>
                        <a:pt x="3431671" y="382170"/>
                      </a:cubicBezTo>
                      <a:cubicBezTo>
                        <a:pt x="3425004" y="399969"/>
                        <a:pt x="3421671" y="426801"/>
                        <a:pt x="3421671" y="462665"/>
                      </a:cubicBezTo>
                      <a:cubicBezTo>
                        <a:pt x="3421671" y="492797"/>
                        <a:pt x="3424938" y="517229"/>
                        <a:pt x="3431471" y="535961"/>
                      </a:cubicBezTo>
                      <a:cubicBezTo>
                        <a:pt x="3438004" y="554693"/>
                        <a:pt x="3447136" y="568325"/>
                        <a:pt x="3458869" y="576858"/>
                      </a:cubicBezTo>
                      <a:cubicBezTo>
                        <a:pt x="3468069" y="583524"/>
                        <a:pt x="3479534" y="586858"/>
                        <a:pt x="3493267" y="586858"/>
                      </a:cubicBezTo>
                      <a:cubicBezTo>
                        <a:pt x="3513666" y="586858"/>
                        <a:pt x="3529531" y="579125"/>
                        <a:pt x="3540864" y="563659"/>
                      </a:cubicBezTo>
                      <a:cubicBezTo>
                        <a:pt x="3557130" y="541527"/>
                        <a:pt x="3565263" y="507329"/>
                        <a:pt x="3565263" y="461065"/>
                      </a:cubicBezTo>
                      <a:cubicBezTo>
                        <a:pt x="3565263" y="422134"/>
                        <a:pt x="3559996" y="392269"/>
                        <a:pt x="3549463" y="371471"/>
                      </a:cubicBezTo>
                      <a:cubicBezTo>
                        <a:pt x="3536531" y="346139"/>
                        <a:pt x="3517665" y="333473"/>
                        <a:pt x="3492867" y="333473"/>
                      </a:cubicBezTo>
                      <a:close/>
                      <a:moveTo>
                        <a:pt x="2181333" y="324474"/>
                      </a:moveTo>
                      <a:lnTo>
                        <a:pt x="2181333" y="397869"/>
                      </a:lnTo>
                      <a:lnTo>
                        <a:pt x="2173734" y="397869"/>
                      </a:lnTo>
                      <a:cubicBezTo>
                        <a:pt x="2170667" y="377870"/>
                        <a:pt x="2163334" y="362471"/>
                        <a:pt x="2151735" y="351672"/>
                      </a:cubicBezTo>
                      <a:cubicBezTo>
                        <a:pt x="2143469" y="343939"/>
                        <a:pt x="2130203" y="340073"/>
                        <a:pt x="2111937" y="340073"/>
                      </a:cubicBezTo>
                      <a:lnTo>
                        <a:pt x="2092338" y="340073"/>
                      </a:lnTo>
                      <a:lnTo>
                        <a:pt x="2092338" y="549260"/>
                      </a:lnTo>
                      <a:cubicBezTo>
                        <a:pt x="2092338" y="562859"/>
                        <a:pt x="2093072" y="571259"/>
                        <a:pt x="2094538" y="574458"/>
                      </a:cubicBezTo>
                      <a:cubicBezTo>
                        <a:pt x="2096538" y="578991"/>
                        <a:pt x="2099271" y="582191"/>
                        <a:pt x="2102738" y="584058"/>
                      </a:cubicBezTo>
                      <a:cubicBezTo>
                        <a:pt x="2107538" y="586858"/>
                        <a:pt x="2113870" y="588258"/>
                        <a:pt x="2121737" y="588258"/>
                      </a:cubicBezTo>
                      <a:lnTo>
                        <a:pt x="2130736" y="588258"/>
                      </a:lnTo>
                      <a:lnTo>
                        <a:pt x="2130736" y="595657"/>
                      </a:lnTo>
                      <a:lnTo>
                        <a:pt x="1988745" y="595657"/>
                      </a:lnTo>
                      <a:lnTo>
                        <a:pt x="1988745" y="588258"/>
                      </a:lnTo>
                      <a:lnTo>
                        <a:pt x="1997744" y="588258"/>
                      </a:lnTo>
                      <a:cubicBezTo>
                        <a:pt x="2005477" y="588258"/>
                        <a:pt x="2011577" y="586958"/>
                        <a:pt x="2016043" y="584358"/>
                      </a:cubicBezTo>
                      <a:cubicBezTo>
                        <a:pt x="2020510" y="581758"/>
                        <a:pt x="2023509" y="578725"/>
                        <a:pt x="2025043" y="575258"/>
                      </a:cubicBezTo>
                      <a:cubicBezTo>
                        <a:pt x="2026576" y="571792"/>
                        <a:pt x="2027342" y="563126"/>
                        <a:pt x="2027342" y="549260"/>
                      </a:cubicBezTo>
                      <a:lnTo>
                        <a:pt x="2027342" y="340073"/>
                      </a:lnTo>
                      <a:lnTo>
                        <a:pt x="2007144" y="340073"/>
                      </a:lnTo>
                      <a:cubicBezTo>
                        <a:pt x="1994478" y="340073"/>
                        <a:pt x="1985612" y="341273"/>
                        <a:pt x="1980545" y="343672"/>
                      </a:cubicBezTo>
                      <a:cubicBezTo>
                        <a:pt x="1971479" y="348072"/>
                        <a:pt x="1964346" y="353972"/>
                        <a:pt x="1959147" y="361371"/>
                      </a:cubicBezTo>
                      <a:cubicBezTo>
                        <a:pt x="1953947" y="368771"/>
                        <a:pt x="1949214" y="380937"/>
                        <a:pt x="1944947" y="397869"/>
                      </a:cubicBezTo>
                      <a:lnTo>
                        <a:pt x="1937748" y="397869"/>
                      </a:lnTo>
                      <a:lnTo>
                        <a:pt x="1937748" y="324474"/>
                      </a:lnTo>
                      <a:close/>
                      <a:moveTo>
                        <a:pt x="2485608" y="324474"/>
                      </a:moveTo>
                      <a:lnTo>
                        <a:pt x="2485608" y="331873"/>
                      </a:lnTo>
                      <a:cubicBezTo>
                        <a:pt x="2477341" y="332140"/>
                        <a:pt x="2471008" y="333406"/>
                        <a:pt x="2466609" y="335673"/>
                      </a:cubicBezTo>
                      <a:cubicBezTo>
                        <a:pt x="2462209" y="337939"/>
                        <a:pt x="2457143" y="342673"/>
                        <a:pt x="2451410" y="349872"/>
                      </a:cubicBezTo>
                      <a:lnTo>
                        <a:pt x="2445610" y="357072"/>
                      </a:lnTo>
                      <a:lnTo>
                        <a:pt x="2445610" y="548460"/>
                      </a:lnTo>
                      <a:cubicBezTo>
                        <a:pt x="2445610" y="562859"/>
                        <a:pt x="2448543" y="573058"/>
                        <a:pt x="2454409" y="579058"/>
                      </a:cubicBezTo>
                      <a:cubicBezTo>
                        <a:pt x="2460276" y="585058"/>
                        <a:pt x="2470675" y="588124"/>
                        <a:pt x="2485608" y="588258"/>
                      </a:cubicBezTo>
                      <a:lnTo>
                        <a:pt x="2485608" y="595657"/>
                      </a:lnTo>
                      <a:lnTo>
                        <a:pt x="2389413" y="595657"/>
                      </a:lnTo>
                      <a:lnTo>
                        <a:pt x="2389413" y="588258"/>
                      </a:lnTo>
                      <a:lnTo>
                        <a:pt x="2395813" y="588258"/>
                      </a:lnTo>
                      <a:cubicBezTo>
                        <a:pt x="2405012" y="588258"/>
                        <a:pt x="2413179" y="585524"/>
                        <a:pt x="2420311" y="580058"/>
                      </a:cubicBezTo>
                      <a:cubicBezTo>
                        <a:pt x="2427444" y="574592"/>
                        <a:pt x="2431011" y="564059"/>
                        <a:pt x="2431011" y="548460"/>
                      </a:cubicBezTo>
                      <a:lnTo>
                        <a:pt x="2431011" y="376070"/>
                      </a:lnTo>
                      <a:lnTo>
                        <a:pt x="2247622" y="601857"/>
                      </a:lnTo>
                      <a:lnTo>
                        <a:pt x="2240823" y="601857"/>
                      </a:lnTo>
                      <a:lnTo>
                        <a:pt x="2240823" y="376070"/>
                      </a:lnTo>
                      <a:cubicBezTo>
                        <a:pt x="2240823" y="363271"/>
                        <a:pt x="2239723" y="354238"/>
                        <a:pt x="2237523" y="348972"/>
                      </a:cubicBezTo>
                      <a:cubicBezTo>
                        <a:pt x="2235323" y="343706"/>
                        <a:pt x="2232256" y="339906"/>
                        <a:pt x="2228323" y="337573"/>
                      </a:cubicBezTo>
                      <a:cubicBezTo>
                        <a:pt x="2224390" y="335240"/>
                        <a:pt x="2216691" y="333340"/>
                        <a:pt x="2205225" y="331873"/>
                      </a:cubicBezTo>
                      <a:lnTo>
                        <a:pt x="2205225" y="324474"/>
                      </a:lnTo>
                      <a:lnTo>
                        <a:pt x="2294819" y="324474"/>
                      </a:lnTo>
                      <a:lnTo>
                        <a:pt x="2294819" y="331873"/>
                      </a:lnTo>
                      <a:cubicBezTo>
                        <a:pt x="2279753" y="331607"/>
                        <a:pt x="2269021" y="335340"/>
                        <a:pt x="2262621" y="343072"/>
                      </a:cubicBezTo>
                      <a:cubicBezTo>
                        <a:pt x="2257955" y="348805"/>
                        <a:pt x="2255622" y="359805"/>
                        <a:pt x="2255622" y="376070"/>
                      </a:cubicBezTo>
                      <a:lnTo>
                        <a:pt x="2255622" y="492663"/>
                      </a:lnTo>
                      <a:lnTo>
                        <a:pt x="2389413" y="324474"/>
                      </a:lnTo>
                      <a:close/>
                      <a:moveTo>
                        <a:pt x="2759433" y="324474"/>
                      </a:moveTo>
                      <a:lnTo>
                        <a:pt x="2759433" y="331873"/>
                      </a:lnTo>
                      <a:lnTo>
                        <a:pt x="2750433" y="331873"/>
                      </a:lnTo>
                      <a:cubicBezTo>
                        <a:pt x="2741634" y="331873"/>
                        <a:pt x="2734701" y="333740"/>
                        <a:pt x="2729634" y="337473"/>
                      </a:cubicBezTo>
                      <a:cubicBezTo>
                        <a:pt x="2726035" y="340006"/>
                        <a:pt x="2723568" y="343606"/>
                        <a:pt x="2722235" y="348272"/>
                      </a:cubicBezTo>
                      <a:cubicBezTo>
                        <a:pt x="2721568" y="351072"/>
                        <a:pt x="2721235" y="358605"/>
                        <a:pt x="2721235" y="370871"/>
                      </a:cubicBezTo>
                      <a:lnTo>
                        <a:pt x="2721235" y="549260"/>
                      </a:lnTo>
                      <a:cubicBezTo>
                        <a:pt x="2721235" y="562859"/>
                        <a:pt x="2721968" y="571259"/>
                        <a:pt x="2723435" y="574458"/>
                      </a:cubicBezTo>
                      <a:cubicBezTo>
                        <a:pt x="2725301" y="578991"/>
                        <a:pt x="2727968" y="582191"/>
                        <a:pt x="2731434" y="584058"/>
                      </a:cubicBezTo>
                      <a:cubicBezTo>
                        <a:pt x="2736234" y="586858"/>
                        <a:pt x="2742567" y="588258"/>
                        <a:pt x="2750433" y="588258"/>
                      </a:cubicBezTo>
                      <a:lnTo>
                        <a:pt x="2759433" y="588258"/>
                      </a:lnTo>
                      <a:lnTo>
                        <a:pt x="2759433" y="595657"/>
                      </a:lnTo>
                      <a:lnTo>
                        <a:pt x="2525047" y="595657"/>
                      </a:lnTo>
                      <a:lnTo>
                        <a:pt x="2512848" y="509462"/>
                      </a:lnTo>
                      <a:lnTo>
                        <a:pt x="2520247" y="509462"/>
                      </a:lnTo>
                      <a:cubicBezTo>
                        <a:pt x="2526914" y="533461"/>
                        <a:pt x="2537879" y="551326"/>
                        <a:pt x="2553145" y="563059"/>
                      </a:cubicBezTo>
                      <a:cubicBezTo>
                        <a:pt x="2568411" y="574792"/>
                        <a:pt x="2588710" y="580658"/>
                        <a:pt x="2614042" y="580658"/>
                      </a:cubicBezTo>
                      <a:lnTo>
                        <a:pt x="2630241" y="580658"/>
                      </a:lnTo>
                      <a:cubicBezTo>
                        <a:pt x="2637973" y="580658"/>
                        <a:pt x="2643573" y="579591"/>
                        <a:pt x="2647040" y="577458"/>
                      </a:cubicBezTo>
                      <a:cubicBezTo>
                        <a:pt x="2650506" y="575325"/>
                        <a:pt x="2652872" y="572592"/>
                        <a:pt x="2654139" y="569259"/>
                      </a:cubicBezTo>
                      <a:cubicBezTo>
                        <a:pt x="2655406" y="565926"/>
                        <a:pt x="2656039" y="556793"/>
                        <a:pt x="2656039" y="541860"/>
                      </a:cubicBezTo>
                      <a:lnTo>
                        <a:pt x="2656039" y="465465"/>
                      </a:lnTo>
                      <a:cubicBezTo>
                        <a:pt x="2643106" y="465465"/>
                        <a:pt x="2633240" y="467165"/>
                        <a:pt x="2626441" y="470565"/>
                      </a:cubicBezTo>
                      <a:cubicBezTo>
                        <a:pt x="2619641" y="473964"/>
                        <a:pt x="2613675" y="480597"/>
                        <a:pt x="2608542" y="490463"/>
                      </a:cubicBezTo>
                      <a:cubicBezTo>
                        <a:pt x="2603409" y="500330"/>
                        <a:pt x="2600042" y="512995"/>
                        <a:pt x="2598442" y="528461"/>
                      </a:cubicBezTo>
                      <a:lnTo>
                        <a:pt x="2590843" y="528461"/>
                      </a:lnTo>
                      <a:lnTo>
                        <a:pt x="2590843" y="386470"/>
                      </a:lnTo>
                      <a:lnTo>
                        <a:pt x="2598442" y="386470"/>
                      </a:lnTo>
                      <a:cubicBezTo>
                        <a:pt x="2600576" y="407535"/>
                        <a:pt x="2605509" y="423468"/>
                        <a:pt x="2613242" y="434267"/>
                      </a:cubicBezTo>
                      <a:cubicBezTo>
                        <a:pt x="2620974" y="445066"/>
                        <a:pt x="2633440" y="450466"/>
                        <a:pt x="2650639" y="450466"/>
                      </a:cubicBezTo>
                      <a:lnTo>
                        <a:pt x="2656039" y="450466"/>
                      </a:lnTo>
                      <a:lnTo>
                        <a:pt x="2656039" y="340073"/>
                      </a:lnTo>
                      <a:lnTo>
                        <a:pt x="2628041" y="340073"/>
                      </a:lnTo>
                      <a:cubicBezTo>
                        <a:pt x="2607508" y="340073"/>
                        <a:pt x="2593509" y="341273"/>
                        <a:pt x="2586043" y="343672"/>
                      </a:cubicBezTo>
                      <a:cubicBezTo>
                        <a:pt x="2573244" y="347672"/>
                        <a:pt x="2563345" y="353938"/>
                        <a:pt x="2556345" y="362471"/>
                      </a:cubicBezTo>
                      <a:cubicBezTo>
                        <a:pt x="2549345" y="371004"/>
                        <a:pt x="2543913" y="385070"/>
                        <a:pt x="2540046" y="404669"/>
                      </a:cubicBezTo>
                      <a:lnTo>
                        <a:pt x="2532447" y="404669"/>
                      </a:lnTo>
                      <a:lnTo>
                        <a:pt x="2532447" y="324474"/>
                      </a:lnTo>
                      <a:close/>
                      <a:moveTo>
                        <a:pt x="3029058" y="324474"/>
                      </a:moveTo>
                      <a:lnTo>
                        <a:pt x="3029058" y="397869"/>
                      </a:lnTo>
                      <a:lnTo>
                        <a:pt x="3021458" y="397869"/>
                      </a:lnTo>
                      <a:cubicBezTo>
                        <a:pt x="3018392" y="377870"/>
                        <a:pt x="3011059" y="362471"/>
                        <a:pt x="2999460" y="351672"/>
                      </a:cubicBezTo>
                      <a:cubicBezTo>
                        <a:pt x="2991194" y="343939"/>
                        <a:pt x="2977928" y="340073"/>
                        <a:pt x="2959662" y="340073"/>
                      </a:cubicBezTo>
                      <a:lnTo>
                        <a:pt x="2940063" y="340073"/>
                      </a:lnTo>
                      <a:lnTo>
                        <a:pt x="2940063" y="549260"/>
                      </a:lnTo>
                      <a:cubicBezTo>
                        <a:pt x="2940063" y="562859"/>
                        <a:pt x="2940797" y="571259"/>
                        <a:pt x="2942263" y="574458"/>
                      </a:cubicBezTo>
                      <a:cubicBezTo>
                        <a:pt x="2944263" y="578991"/>
                        <a:pt x="2946996" y="582191"/>
                        <a:pt x="2950463" y="584058"/>
                      </a:cubicBezTo>
                      <a:cubicBezTo>
                        <a:pt x="2955262" y="586858"/>
                        <a:pt x="2961596" y="588258"/>
                        <a:pt x="2969462" y="588258"/>
                      </a:cubicBezTo>
                      <a:lnTo>
                        <a:pt x="2978461" y="588258"/>
                      </a:lnTo>
                      <a:lnTo>
                        <a:pt x="2978461" y="595657"/>
                      </a:lnTo>
                      <a:lnTo>
                        <a:pt x="2836470" y="595657"/>
                      </a:lnTo>
                      <a:lnTo>
                        <a:pt x="2836470" y="588258"/>
                      </a:lnTo>
                      <a:lnTo>
                        <a:pt x="2845469" y="588258"/>
                      </a:lnTo>
                      <a:cubicBezTo>
                        <a:pt x="2853202" y="588258"/>
                        <a:pt x="2859302" y="586958"/>
                        <a:pt x="2863768" y="584358"/>
                      </a:cubicBezTo>
                      <a:cubicBezTo>
                        <a:pt x="2868235" y="581758"/>
                        <a:pt x="2871234" y="578725"/>
                        <a:pt x="2872768" y="575258"/>
                      </a:cubicBezTo>
                      <a:cubicBezTo>
                        <a:pt x="2874301" y="571792"/>
                        <a:pt x="2875067" y="563126"/>
                        <a:pt x="2875067" y="549260"/>
                      </a:cubicBezTo>
                      <a:lnTo>
                        <a:pt x="2875067" y="340073"/>
                      </a:lnTo>
                      <a:lnTo>
                        <a:pt x="2854869" y="340073"/>
                      </a:lnTo>
                      <a:cubicBezTo>
                        <a:pt x="2842203" y="340073"/>
                        <a:pt x="2833337" y="341273"/>
                        <a:pt x="2828270" y="343672"/>
                      </a:cubicBezTo>
                      <a:cubicBezTo>
                        <a:pt x="2819204" y="348072"/>
                        <a:pt x="2812071" y="353972"/>
                        <a:pt x="2806872" y="361371"/>
                      </a:cubicBezTo>
                      <a:cubicBezTo>
                        <a:pt x="2801672" y="368771"/>
                        <a:pt x="2796939" y="380937"/>
                        <a:pt x="2792672" y="397869"/>
                      </a:cubicBezTo>
                      <a:lnTo>
                        <a:pt x="2785473" y="397869"/>
                      </a:lnTo>
                      <a:lnTo>
                        <a:pt x="2785473" y="324474"/>
                      </a:lnTo>
                      <a:close/>
                      <a:moveTo>
                        <a:pt x="3333333" y="324474"/>
                      </a:moveTo>
                      <a:lnTo>
                        <a:pt x="3333333" y="331873"/>
                      </a:lnTo>
                      <a:cubicBezTo>
                        <a:pt x="3325066" y="332140"/>
                        <a:pt x="3318733" y="333406"/>
                        <a:pt x="3314334" y="335673"/>
                      </a:cubicBezTo>
                      <a:cubicBezTo>
                        <a:pt x="3309934" y="337939"/>
                        <a:pt x="3304868" y="342673"/>
                        <a:pt x="3299135" y="349872"/>
                      </a:cubicBezTo>
                      <a:lnTo>
                        <a:pt x="3293335" y="357072"/>
                      </a:lnTo>
                      <a:lnTo>
                        <a:pt x="3293335" y="548460"/>
                      </a:lnTo>
                      <a:cubicBezTo>
                        <a:pt x="3293335" y="562859"/>
                        <a:pt x="3296268" y="573058"/>
                        <a:pt x="3302134" y="579058"/>
                      </a:cubicBezTo>
                      <a:cubicBezTo>
                        <a:pt x="3308001" y="585058"/>
                        <a:pt x="3318400" y="588124"/>
                        <a:pt x="3333333" y="588258"/>
                      </a:cubicBezTo>
                      <a:lnTo>
                        <a:pt x="3333333" y="595657"/>
                      </a:lnTo>
                      <a:lnTo>
                        <a:pt x="3237138" y="595657"/>
                      </a:lnTo>
                      <a:lnTo>
                        <a:pt x="3237138" y="588258"/>
                      </a:lnTo>
                      <a:lnTo>
                        <a:pt x="3243538" y="588258"/>
                      </a:lnTo>
                      <a:cubicBezTo>
                        <a:pt x="3252737" y="588258"/>
                        <a:pt x="3260904" y="585524"/>
                        <a:pt x="3268036" y="580058"/>
                      </a:cubicBezTo>
                      <a:cubicBezTo>
                        <a:pt x="3275169" y="574592"/>
                        <a:pt x="3278736" y="564059"/>
                        <a:pt x="3278736" y="548460"/>
                      </a:cubicBezTo>
                      <a:lnTo>
                        <a:pt x="3278736" y="376070"/>
                      </a:lnTo>
                      <a:lnTo>
                        <a:pt x="3095347" y="601857"/>
                      </a:lnTo>
                      <a:lnTo>
                        <a:pt x="3088547" y="601857"/>
                      </a:lnTo>
                      <a:lnTo>
                        <a:pt x="3088547" y="376070"/>
                      </a:lnTo>
                      <a:cubicBezTo>
                        <a:pt x="3088547" y="363271"/>
                        <a:pt x="3087447" y="354238"/>
                        <a:pt x="3085248" y="348972"/>
                      </a:cubicBezTo>
                      <a:cubicBezTo>
                        <a:pt x="3083048" y="343706"/>
                        <a:pt x="3079981" y="339906"/>
                        <a:pt x="3076048" y="337573"/>
                      </a:cubicBezTo>
                      <a:cubicBezTo>
                        <a:pt x="3072115" y="335240"/>
                        <a:pt x="3064416" y="333340"/>
                        <a:pt x="3052950" y="331873"/>
                      </a:cubicBezTo>
                      <a:lnTo>
                        <a:pt x="3052950" y="324474"/>
                      </a:lnTo>
                      <a:lnTo>
                        <a:pt x="3142544" y="324474"/>
                      </a:lnTo>
                      <a:lnTo>
                        <a:pt x="3142544" y="331873"/>
                      </a:lnTo>
                      <a:cubicBezTo>
                        <a:pt x="3127478" y="331607"/>
                        <a:pt x="3116746" y="335340"/>
                        <a:pt x="3110346" y="343072"/>
                      </a:cubicBezTo>
                      <a:cubicBezTo>
                        <a:pt x="3105680" y="348805"/>
                        <a:pt x="3103347" y="359805"/>
                        <a:pt x="3103347" y="376070"/>
                      </a:cubicBezTo>
                      <a:lnTo>
                        <a:pt x="3103347" y="492663"/>
                      </a:lnTo>
                      <a:lnTo>
                        <a:pt x="3237138" y="324474"/>
                      </a:lnTo>
                      <a:close/>
                      <a:moveTo>
                        <a:pt x="3495267" y="320674"/>
                      </a:moveTo>
                      <a:cubicBezTo>
                        <a:pt x="3535264" y="319074"/>
                        <a:pt x="3568962" y="331706"/>
                        <a:pt x="3596361" y="358572"/>
                      </a:cubicBezTo>
                      <a:cubicBezTo>
                        <a:pt x="3623759" y="385437"/>
                        <a:pt x="3637458" y="419001"/>
                        <a:pt x="3637458" y="459265"/>
                      </a:cubicBezTo>
                      <a:cubicBezTo>
                        <a:pt x="3637458" y="495130"/>
                        <a:pt x="3626925" y="526128"/>
                        <a:pt x="3605860" y="552260"/>
                      </a:cubicBezTo>
                      <a:cubicBezTo>
                        <a:pt x="3579195" y="585324"/>
                        <a:pt x="3541464" y="601857"/>
                        <a:pt x="3492667" y="601857"/>
                      </a:cubicBezTo>
                      <a:cubicBezTo>
                        <a:pt x="3444003" y="601857"/>
                        <a:pt x="3406339" y="584524"/>
                        <a:pt x="3379674" y="549860"/>
                      </a:cubicBezTo>
                      <a:cubicBezTo>
                        <a:pt x="3359542" y="523728"/>
                        <a:pt x="3349476" y="493463"/>
                        <a:pt x="3349476" y="459065"/>
                      </a:cubicBezTo>
                      <a:cubicBezTo>
                        <a:pt x="3349476" y="418801"/>
                        <a:pt x="3362975" y="385270"/>
                        <a:pt x="3389973" y="358472"/>
                      </a:cubicBezTo>
                      <a:cubicBezTo>
                        <a:pt x="3416972" y="331673"/>
                        <a:pt x="3452069" y="319074"/>
                        <a:pt x="3495267" y="320674"/>
                      </a:cubicBezTo>
                      <a:close/>
                      <a:moveTo>
                        <a:pt x="1814714" y="318274"/>
                      </a:moveTo>
                      <a:cubicBezTo>
                        <a:pt x="1838845" y="318274"/>
                        <a:pt x="1858844" y="325874"/>
                        <a:pt x="1874710" y="341073"/>
                      </a:cubicBezTo>
                      <a:cubicBezTo>
                        <a:pt x="1890575" y="356272"/>
                        <a:pt x="1898508" y="374671"/>
                        <a:pt x="1898508" y="396269"/>
                      </a:cubicBezTo>
                      <a:cubicBezTo>
                        <a:pt x="1898508" y="408935"/>
                        <a:pt x="1895609" y="420534"/>
                        <a:pt x="1889809" y="431067"/>
                      </a:cubicBezTo>
                      <a:cubicBezTo>
                        <a:pt x="1884009" y="441600"/>
                        <a:pt x="1875710" y="451133"/>
                        <a:pt x="1864910" y="459665"/>
                      </a:cubicBezTo>
                      <a:cubicBezTo>
                        <a:pt x="1854111" y="468198"/>
                        <a:pt x="1836379" y="478531"/>
                        <a:pt x="1811714" y="490663"/>
                      </a:cubicBezTo>
                      <a:cubicBezTo>
                        <a:pt x="1794115" y="499330"/>
                        <a:pt x="1781849" y="506363"/>
                        <a:pt x="1774916" y="511762"/>
                      </a:cubicBezTo>
                      <a:cubicBezTo>
                        <a:pt x="1767983" y="517162"/>
                        <a:pt x="1762817" y="522862"/>
                        <a:pt x="1759417" y="528861"/>
                      </a:cubicBezTo>
                      <a:cubicBezTo>
                        <a:pt x="1756017" y="534861"/>
                        <a:pt x="1754317" y="541060"/>
                        <a:pt x="1754317" y="547460"/>
                      </a:cubicBezTo>
                      <a:cubicBezTo>
                        <a:pt x="1754317" y="558259"/>
                        <a:pt x="1758750" y="567725"/>
                        <a:pt x="1767616" y="575858"/>
                      </a:cubicBezTo>
                      <a:cubicBezTo>
                        <a:pt x="1776482" y="583991"/>
                        <a:pt x="1788382" y="588058"/>
                        <a:pt x="1803314" y="588058"/>
                      </a:cubicBezTo>
                      <a:cubicBezTo>
                        <a:pt x="1822646" y="588058"/>
                        <a:pt x="1840678" y="580491"/>
                        <a:pt x="1857411" y="565359"/>
                      </a:cubicBezTo>
                      <a:cubicBezTo>
                        <a:pt x="1874143" y="550227"/>
                        <a:pt x="1885443" y="528261"/>
                        <a:pt x="1891309" y="499463"/>
                      </a:cubicBezTo>
                      <a:lnTo>
                        <a:pt x="1898708" y="499463"/>
                      </a:lnTo>
                      <a:lnTo>
                        <a:pt x="1898708" y="601857"/>
                      </a:lnTo>
                      <a:lnTo>
                        <a:pt x="1891309" y="601857"/>
                      </a:lnTo>
                      <a:cubicBezTo>
                        <a:pt x="1888909" y="596390"/>
                        <a:pt x="1885776" y="592324"/>
                        <a:pt x="1881909" y="589657"/>
                      </a:cubicBezTo>
                      <a:cubicBezTo>
                        <a:pt x="1878043" y="586991"/>
                        <a:pt x="1874376" y="585658"/>
                        <a:pt x="1870910" y="585658"/>
                      </a:cubicBezTo>
                      <a:cubicBezTo>
                        <a:pt x="1866777" y="585658"/>
                        <a:pt x="1861511" y="586991"/>
                        <a:pt x="1855111" y="589657"/>
                      </a:cubicBezTo>
                      <a:cubicBezTo>
                        <a:pt x="1843645" y="594457"/>
                        <a:pt x="1834112" y="597724"/>
                        <a:pt x="1826513" y="599457"/>
                      </a:cubicBezTo>
                      <a:cubicBezTo>
                        <a:pt x="1818913" y="601190"/>
                        <a:pt x="1810847" y="602057"/>
                        <a:pt x="1802314" y="602057"/>
                      </a:cubicBezTo>
                      <a:cubicBezTo>
                        <a:pt x="1775116" y="602057"/>
                        <a:pt x="1752684" y="593891"/>
                        <a:pt x="1735018" y="577558"/>
                      </a:cubicBezTo>
                      <a:cubicBezTo>
                        <a:pt x="1717353" y="561226"/>
                        <a:pt x="1708520" y="541727"/>
                        <a:pt x="1708520" y="519062"/>
                      </a:cubicBezTo>
                      <a:cubicBezTo>
                        <a:pt x="1708520" y="501196"/>
                        <a:pt x="1713986" y="485330"/>
                        <a:pt x="1724919" y="471465"/>
                      </a:cubicBezTo>
                      <a:cubicBezTo>
                        <a:pt x="1735985" y="457599"/>
                        <a:pt x="1757384" y="442866"/>
                        <a:pt x="1789115" y="427267"/>
                      </a:cubicBezTo>
                      <a:cubicBezTo>
                        <a:pt x="1811780" y="416068"/>
                        <a:pt x="1826246" y="408269"/>
                        <a:pt x="1832512" y="403869"/>
                      </a:cubicBezTo>
                      <a:cubicBezTo>
                        <a:pt x="1841045" y="397736"/>
                        <a:pt x="1847245" y="391536"/>
                        <a:pt x="1851111" y="385270"/>
                      </a:cubicBezTo>
                      <a:cubicBezTo>
                        <a:pt x="1853911" y="380604"/>
                        <a:pt x="1855311" y="375271"/>
                        <a:pt x="1855311" y="369271"/>
                      </a:cubicBezTo>
                      <a:cubicBezTo>
                        <a:pt x="1855311" y="359805"/>
                        <a:pt x="1851345" y="351439"/>
                        <a:pt x="1843412" y="344172"/>
                      </a:cubicBezTo>
                      <a:cubicBezTo>
                        <a:pt x="1835479" y="336906"/>
                        <a:pt x="1824713" y="333273"/>
                        <a:pt x="1811114" y="333273"/>
                      </a:cubicBezTo>
                      <a:cubicBezTo>
                        <a:pt x="1793515" y="333273"/>
                        <a:pt x="1777149" y="340173"/>
                        <a:pt x="1762017" y="353972"/>
                      </a:cubicBezTo>
                      <a:cubicBezTo>
                        <a:pt x="1746884" y="367771"/>
                        <a:pt x="1737385" y="386003"/>
                        <a:pt x="1733518" y="408668"/>
                      </a:cubicBezTo>
                      <a:lnTo>
                        <a:pt x="1725319" y="408668"/>
                      </a:lnTo>
                      <a:lnTo>
                        <a:pt x="1727519" y="318274"/>
                      </a:lnTo>
                      <a:lnTo>
                        <a:pt x="1733518" y="318274"/>
                      </a:lnTo>
                      <a:cubicBezTo>
                        <a:pt x="1735252" y="326407"/>
                        <a:pt x="1737118" y="331540"/>
                        <a:pt x="1739118" y="333673"/>
                      </a:cubicBezTo>
                      <a:cubicBezTo>
                        <a:pt x="1741118" y="335806"/>
                        <a:pt x="1743851" y="336873"/>
                        <a:pt x="1747318" y="336873"/>
                      </a:cubicBezTo>
                      <a:cubicBezTo>
                        <a:pt x="1750917" y="336873"/>
                        <a:pt x="1757217" y="334706"/>
                        <a:pt x="1766216" y="330373"/>
                      </a:cubicBezTo>
                      <a:cubicBezTo>
                        <a:pt x="1775216" y="326040"/>
                        <a:pt x="1782849" y="323074"/>
                        <a:pt x="1789115" y="321474"/>
                      </a:cubicBezTo>
                      <a:cubicBezTo>
                        <a:pt x="1797381" y="319341"/>
                        <a:pt x="1805914" y="318274"/>
                        <a:pt x="1814714" y="318274"/>
                      </a:cubicBezTo>
                      <a:close/>
                      <a:moveTo>
                        <a:pt x="3784142" y="318274"/>
                      </a:moveTo>
                      <a:cubicBezTo>
                        <a:pt x="3810007" y="318274"/>
                        <a:pt x="3834439" y="324674"/>
                        <a:pt x="3857438" y="337473"/>
                      </a:cubicBezTo>
                      <a:cubicBezTo>
                        <a:pt x="3880436" y="350272"/>
                        <a:pt x="3898702" y="368271"/>
                        <a:pt x="3912234" y="391470"/>
                      </a:cubicBezTo>
                      <a:cubicBezTo>
                        <a:pt x="3925767" y="414668"/>
                        <a:pt x="3932533" y="439200"/>
                        <a:pt x="3932533" y="465065"/>
                      </a:cubicBezTo>
                      <a:cubicBezTo>
                        <a:pt x="3932533" y="489597"/>
                        <a:pt x="3926433" y="512729"/>
                        <a:pt x="3914234" y="534461"/>
                      </a:cubicBezTo>
                      <a:cubicBezTo>
                        <a:pt x="3902035" y="556193"/>
                        <a:pt x="3884703" y="572858"/>
                        <a:pt x="3862237" y="584458"/>
                      </a:cubicBezTo>
                      <a:cubicBezTo>
                        <a:pt x="3839772" y="596057"/>
                        <a:pt x="3814074" y="601857"/>
                        <a:pt x="3785142" y="601857"/>
                      </a:cubicBezTo>
                      <a:cubicBezTo>
                        <a:pt x="3763143" y="601857"/>
                        <a:pt x="3743911" y="598290"/>
                        <a:pt x="3727445" y="591157"/>
                      </a:cubicBezTo>
                      <a:cubicBezTo>
                        <a:pt x="3710980" y="584024"/>
                        <a:pt x="3695148" y="572525"/>
                        <a:pt x="3679948" y="556659"/>
                      </a:cubicBezTo>
                      <a:lnTo>
                        <a:pt x="3679948" y="533261"/>
                      </a:lnTo>
                      <a:cubicBezTo>
                        <a:pt x="3695681" y="551526"/>
                        <a:pt x="3710647" y="564392"/>
                        <a:pt x="3724846" y="571859"/>
                      </a:cubicBezTo>
                      <a:cubicBezTo>
                        <a:pt x="3739045" y="579325"/>
                        <a:pt x="3754677" y="583058"/>
                        <a:pt x="3771743" y="583058"/>
                      </a:cubicBezTo>
                      <a:cubicBezTo>
                        <a:pt x="3792542" y="583058"/>
                        <a:pt x="3809474" y="577958"/>
                        <a:pt x="3822540" y="567759"/>
                      </a:cubicBezTo>
                      <a:cubicBezTo>
                        <a:pt x="3835606" y="557559"/>
                        <a:pt x="3845205" y="542494"/>
                        <a:pt x="3851338" y="522562"/>
                      </a:cubicBezTo>
                      <a:cubicBezTo>
                        <a:pt x="3857471" y="502629"/>
                        <a:pt x="3860537" y="480531"/>
                        <a:pt x="3860537" y="456266"/>
                      </a:cubicBezTo>
                      <a:cubicBezTo>
                        <a:pt x="3860537" y="431600"/>
                        <a:pt x="3856338" y="409202"/>
                        <a:pt x="3847938" y="389070"/>
                      </a:cubicBezTo>
                      <a:cubicBezTo>
                        <a:pt x="3841405" y="373337"/>
                        <a:pt x="3831073" y="360605"/>
                        <a:pt x="3816940" y="350872"/>
                      </a:cubicBezTo>
                      <a:cubicBezTo>
                        <a:pt x="3802808" y="341139"/>
                        <a:pt x="3787275" y="336273"/>
                        <a:pt x="3770343" y="336273"/>
                      </a:cubicBezTo>
                      <a:cubicBezTo>
                        <a:pt x="3750078" y="336273"/>
                        <a:pt x="3731945" y="342806"/>
                        <a:pt x="3715946" y="355872"/>
                      </a:cubicBezTo>
                      <a:cubicBezTo>
                        <a:pt x="3699947" y="368938"/>
                        <a:pt x="3689015" y="387736"/>
                        <a:pt x="3683148" y="412268"/>
                      </a:cubicBezTo>
                      <a:lnTo>
                        <a:pt x="3675349" y="412268"/>
                      </a:lnTo>
                      <a:lnTo>
                        <a:pt x="3675349" y="318274"/>
                      </a:lnTo>
                      <a:lnTo>
                        <a:pt x="3683148" y="318274"/>
                      </a:lnTo>
                      <a:cubicBezTo>
                        <a:pt x="3684082" y="325074"/>
                        <a:pt x="3686115" y="330040"/>
                        <a:pt x="3689248" y="333173"/>
                      </a:cubicBezTo>
                      <a:cubicBezTo>
                        <a:pt x="3692381" y="336306"/>
                        <a:pt x="3696081" y="337873"/>
                        <a:pt x="3700347" y="337873"/>
                      </a:cubicBezTo>
                      <a:cubicBezTo>
                        <a:pt x="3703680" y="337873"/>
                        <a:pt x="3711480" y="335473"/>
                        <a:pt x="3723746" y="330673"/>
                      </a:cubicBezTo>
                      <a:cubicBezTo>
                        <a:pt x="3744945" y="322407"/>
                        <a:pt x="3765077" y="318274"/>
                        <a:pt x="3784142" y="318274"/>
                      </a:cubicBezTo>
                      <a:close/>
                      <a:moveTo>
                        <a:pt x="5636925" y="0"/>
                      </a:moveTo>
                      <a:lnTo>
                        <a:pt x="225900" y="0"/>
                      </a:lnTo>
                      <a:lnTo>
                        <a:pt x="0" y="903600"/>
                      </a:lnTo>
                      <a:lnTo>
                        <a:pt x="5411025" y="903600"/>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45" name="直接连接符 27">
                <a:extLst>
                  <a:ext uri="{FF2B5EF4-FFF2-40B4-BE49-F238E27FC236}">
                    <a16:creationId xmlns:a16="http://schemas.microsoft.com/office/drawing/2014/main" id="{4E81EB62-414C-EB4A-81EA-A57058A608A3}"/>
                  </a:ext>
                </a:extLst>
              </p:cNvPr>
              <p:cNvCxnSpPr>
                <a:cxnSpLocks/>
              </p:cNvCxnSpPr>
              <p:nvPr/>
            </p:nvCxnSpPr>
            <p:spPr>
              <a:xfrm>
                <a:off x="2781300" y="305752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接连接符 28">
                <a:extLst>
                  <a:ext uri="{FF2B5EF4-FFF2-40B4-BE49-F238E27FC236}">
                    <a16:creationId xmlns:a16="http://schemas.microsoft.com/office/drawing/2014/main" id="{91CEA28F-0877-AD4E-A75D-F1D839137A3C}"/>
                  </a:ext>
                </a:extLst>
              </p:cNvPr>
              <p:cNvCxnSpPr>
                <a:cxnSpLocks/>
              </p:cNvCxnSpPr>
              <p:nvPr/>
            </p:nvCxnSpPr>
            <p:spPr>
              <a:xfrm>
                <a:off x="3043755" y="384238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接连接符 29">
                <a:extLst>
                  <a:ext uri="{FF2B5EF4-FFF2-40B4-BE49-F238E27FC236}">
                    <a16:creationId xmlns:a16="http://schemas.microsoft.com/office/drawing/2014/main" id="{F27932DA-D0AB-0649-A6EA-7A15058B815D}"/>
                  </a:ext>
                </a:extLst>
              </p:cNvPr>
              <p:cNvCxnSpPr>
                <a:cxnSpLocks/>
              </p:cNvCxnSpPr>
              <p:nvPr/>
            </p:nvCxnSpPr>
            <p:spPr>
              <a:xfrm>
                <a:off x="3292682" y="4648514"/>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30">
                <a:extLst>
                  <a:ext uri="{FF2B5EF4-FFF2-40B4-BE49-F238E27FC236}">
                    <a16:creationId xmlns:a16="http://schemas.microsoft.com/office/drawing/2014/main" id="{DC89A934-11B1-4642-BB29-5A9FE9C61BFA}"/>
                  </a:ext>
                </a:extLst>
              </p:cNvPr>
              <p:cNvCxnSpPr>
                <a:cxnSpLocks/>
              </p:cNvCxnSpPr>
              <p:nvPr/>
            </p:nvCxnSpPr>
            <p:spPr>
              <a:xfrm>
                <a:off x="3546896" y="5458139"/>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5" name="PA_MH_Other_1">
              <a:extLst>
                <a:ext uri="{FF2B5EF4-FFF2-40B4-BE49-F238E27FC236}">
                  <a16:creationId xmlns:a16="http://schemas.microsoft.com/office/drawing/2014/main" id="{46CD7138-ED85-0146-88BC-DED1C48462EE}"/>
                </a:ext>
              </a:extLst>
            </p:cNvPr>
            <p:cNvSpPr>
              <a:spLocks noChangeAspect="1"/>
            </p:cNvSpPr>
            <p:nvPr>
              <p:custDataLst>
                <p:tags r:id="rId1"/>
              </p:custDataLst>
            </p:nvPr>
          </p:nvSpPr>
          <p:spPr>
            <a:xfrm>
              <a:off x="1958340" y="2256795"/>
              <a:ext cx="681355" cy="682625"/>
            </a:xfrm>
            <a:prstGeom prst="ellipse">
              <a:avLst/>
            </a:prstGeom>
            <a:noFill/>
            <a:ln w="12700" cap="flat" cmpd="sng" algn="ctr">
              <a:solidFill>
                <a:schemeClr val="bg1"/>
              </a:solidFill>
              <a:prstDash val="solid"/>
            </a:ln>
            <a:effectLst/>
          </p:spPr>
          <p:txBody>
            <a:bodyPr lIns="0" tIns="0" rIns="0" bIns="0" anchor="ctr"/>
            <a:lstStyle/>
            <a:p>
              <a:pPr algn="ctr"/>
              <a:r>
                <a:rPr lang="en-US" altLang="zh-CN" sz="3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p>
          </p:txBody>
        </p:sp>
        <p:sp>
          <p:nvSpPr>
            <p:cNvPr id="37" name="PA_MH_Text_1">
              <a:extLst>
                <a:ext uri="{FF2B5EF4-FFF2-40B4-BE49-F238E27FC236}">
                  <a16:creationId xmlns:a16="http://schemas.microsoft.com/office/drawing/2014/main" id="{E7ECFF3D-BFE2-9042-8D56-E9C04DADDFE2}"/>
                </a:ext>
              </a:extLst>
            </p:cNvPr>
            <p:cNvSpPr/>
            <p:nvPr>
              <p:custDataLst>
                <p:tags r:id="rId2"/>
              </p:custDataLst>
            </p:nvPr>
          </p:nvSpPr>
          <p:spPr>
            <a:xfrm>
              <a:off x="2954020" y="2327777"/>
              <a:ext cx="2075180" cy="553998"/>
            </a:xfrm>
            <a:prstGeom prst="rect">
              <a:avLst/>
            </a:prstGeom>
          </p:spPr>
          <p:txBody>
            <a:bodyPr wrap="square" lIns="0" tIns="0" rIns="0" bIns="0" anchor="ctr">
              <a:spAutoFit/>
            </a:bodyPr>
            <a:lstStyle/>
            <a:p>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Problem</a:t>
              </a:r>
            </a:p>
          </p:txBody>
        </p:sp>
        <p:sp>
          <p:nvSpPr>
            <p:cNvPr id="38" name="PA_MH_Other_1">
              <a:extLst>
                <a:ext uri="{FF2B5EF4-FFF2-40B4-BE49-F238E27FC236}">
                  <a16:creationId xmlns:a16="http://schemas.microsoft.com/office/drawing/2014/main" id="{EA0ED6CD-8B5F-4443-A215-C444DE9E12DB}"/>
                </a:ext>
              </a:extLst>
            </p:cNvPr>
            <p:cNvSpPr>
              <a:spLocks noChangeAspect="1"/>
            </p:cNvSpPr>
            <p:nvPr>
              <p:custDataLst>
                <p:tags r:id="rId3"/>
              </p:custDataLst>
            </p:nvPr>
          </p:nvSpPr>
          <p:spPr>
            <a:xfrm>
              <a:off x="2220795" y="3092465"/>
              <a:ext cx="681355" cy="682625"/>
            </a:xfrm>
            <a:prstGeom prst="ellipse">
              <a:avLst/>
            </a:prstGeom>
            <a:noFill/>
            <a:ln w="12700" cap="flat" cmpd="sng" algn="ctr">
              <a:solidFill>
                <a:schemeClr val="bg1"/>
              </a:solidFill>
              <a:prstDash val="solid"/>
            </a:ln>
            <a:effectLst/>
          </p:spPr>
          <p:txBody>
            <a:bodyPr lIns="0" tIns="0" rIns="0" bIns="0" anchor="ctr"/>
            <a:lstStyle/>
            <a:p>
              <a:pPr algn="ctr"/>
              <a:r>
                <a:rPr lang="en-US" altLang="zh-CN" sz="3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p>
          </p:txBody>
        </p:sp>
        <p:sp>
          <p:nvSpPr>
            <p:cNvPr id="39" name="PA_MH_Text_1">
              <a:extLst>
                <a:ext uri="{FF2B5EF4-FFF2-40B4-BE49-F238E27FC236}">
                  <a16:creationId xmlns:a16="http://schemas.microsoft.com/office/drawing/2014/main" id="{FEF3D5E0-F579-994D-AEAC-2A8E9169E92B}"/>
                </a:ext>
              </a:extLst>
            </p:cNvPr>
            <p:cNvSpPr/>
            <p:nvPr>
              <p:custDataLst>
                <p:tags r:id="rId4"/>
              </p:custDataLst>
            </p:nvPr>
          </p:nvSpPr>
          <p:spPr>
            <a:xfrm>
              <a:off x="3216475" y="3163447"/>
              <a:ext cx="2075180" cy="553998"/>
            </a:xfrm>
            <a:prstGeom prst="rect">
              <a:avLst/>
            </a:prstGeom>
          </p:spPr>
          <p:txBody>
            <a:bodyPr wrap="square" lIns="0" tIns="0" rIns="0" bIns="0" anchor="ctr">
              <a:spAutoFit/>
            </a:bodyPr>
            <a:lstStyle/>
            <a:p>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Result</a:t>
              </a:r>
            </a:p>
          </p:txBody>
        </p:sp>
        <p:sp>
          <p:nvSpPr>
            <p:cNvPr id="40" name="PA_MH_Other_1">
              <a:extLst>
                <a:ext uri="{FF2B5EF4-FFF2-40B4-BE49-F238E27FC236}">
                  <a16:creationId xmlns:a16="http://schemas.microsoft.com/office/drawing/2014/main" id="{51050F19-3BA0-8C47-969F-D97603906714}"/>
                </a:ext>
              </a:extLst>
            </p:cNvPr>
            <p:cNvSpPr>
              <a:spLocks noChangeAspect="1"/>
            </p:cNvSpPr>
            <p:nvPr>
              <p:custDataLst>
                <p:tags r:id="rId5"/>
              </p:custDataLst>
            </p:nvPr>
          </p:nvSpPr>
          <p:spPr>
            <a:xfrm>
              <a:off x="2469722" y="3917616"/>
              <a:ext cx="681355" cy="682625"/>
            </a:xfrm>
            <a:prstGeom prst="ellipse">
              <a:avLst/>
            </a:prstGeom>
            <a:solidFill>
              <a:srgbClr val="00E5F3"/>
            </a:solidFill>
            <a:ln w="12700" cap="flat" cmpd="sng" algn="ctr">
              <a:solidFill>
                <a:schemeClr val="bg1"/>
              </a:solidFill>
              <a:prstDash val="solid"/>
            </a:ln>
            <a:effectLst/>
          </p:spPr>
          <p:txBody>
            <a:bodyPr lIns="0" tIns="0" rIns="0" bIns="0" anchor="ctr"/>
            <a:lstStyle/>
            <a:p>
              <a:pPr algn="ctr"/>
              <a:r>
                <a:rPr lang="en-US" altLang="zh-CN" sz="3200" b="1" kern="0" dirty="0">
                  <a:solidFill>
                    <a:srgbClr val="00133A"/>
                  </a:solidFill>
                  <a:latin typeface="Arial" panose="020B0604020202020204" pitchFamily="34" charset="0"/>
                  <a:ea typeface="微软雅黑" panose="020B0503020204020204" pitchFamily="34" charset="-122"/>
                  <a:sym typeface="Arial" panose="020B0604020202020204" pitchFamily="34" charset="0"/>
                </a:rPr>
                <a:t>3</a:t>
              </a:r>
            </a:p>
          </p:txBody>
        </p:sp>
        <p:sp>
          <p:nvSpPr>
            <p:cNvPr id="41" name="PA_MH_Text_1">
              <a:extLst>
                <a:ext uri="{FF2B5EF4-FFF2-40B4-BE49-F238E27FC236}">
                  <a16:creationId xmlns:a16="http://schemas.microsoft.com/office/drawing/2014/main" id="{E557FCCE-EA2B-F643-A2D3-CE080438C825}"/>
                </a:ext>
              </a:extLst>
            </p:cNvPr>
            <p:cNvSpPr/>
            <p:nvPr>
              <p:custDataLst>
                <p:tags r:id="rId6"/>
              </p:custDataLst>
            </p:nvPr>
          </p:nvSpPr>
          <p:spPr>
            <a:xfrm>
              <a:off x="3465402" y="3988598"/>
              <a:ext cx="2140578" cy="553998"/>
            </a:xfrm>
            <a:prstGeom prst="rect">
              <a:avLst/>
            </a:prstGeom>
          </p:spPr>
          <p:txBody>
            <a:bodyPr wrap="square" lIns="0" tIns="0" rIns="0" bIns="0" anchor="ctr">
              <a:spAutoFit/>
            </a:bodyPr>
            <a:lstStyle/>
            <a:p>
              <a:r>
                <a:rPr lang="en-US" altLang="zh-CN" sz="3600" b="1" dirty="0">
                  <a:solidFill>
                    <a:srgbClr val="00E5F3"/>
                  </a:solidFill>
                  <a:latin typeface="Arial" panose="020B0604020202020204" pitchFamily="34" charset="0"/>
                  <a:ea typeface="微软雅黑" panose="020B0503020204020204" pitchFamily="34" charset="-122"/>
                  <a:sym typeface="Arial" panose="020B0604020202020204" pitchFamily="34" charset="0"/>
                </a:rPr>
                <a:t>Evolution</a:t>
              </a:r>
            </a:p>
          </p:txBody>
        </p:sp>
        <p:sp>
          <p:nvSpPr>
            <p:cNvPr id="42" name="PA_MH_Other_1">
              <a:extLst>
                <a:ext uri="{FF2B5EF4-FFF2-40B4-BE49-F238E27FC236}">
                  <a16:creationId xmlns:a16="http://schemas.microsoft.com/office/drawing/2014/main" id="{200FB2A4-9075-5148-A5DE-E8620D7F0192}"/>
                </a:ext>
              </a:extLst>
            </p:cNvPr>
            <p:cNvSpPr>
              <a:spLocks noChangeAspect="1"/>
            </p:cNvSpPr>
            <p:nvPr>
              <p:custDataLst>
                <p:tags r:id="rId7"/>
              </p:custDataLst>
            </p:nvPr>
          </p:nvSpPr>
          <p:spPr>
            <a:xfrm>
              <a:off x="2805098" y="4723744"/>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4</a:t>
              </a:r>
            </a:p>
          </p:txBody>
        </p:sp>
        <p:sp>
          <p:nvSpPr>
            <p:cNvPr id="43" name="PA_MH_Text_1">
              <a:extLst>
                <a:ext uri="{FF2B5EF4-FFF2-40B4-BE49-F238E27FC236}">
                  <a16:creationId xmlns:a16="http://schemas.microsoft.com/office/drawing/2014/main" id="{FB89319F-D3D6-724E-9019-F152D64AB23E}"/>
                </a:ext>
              </a:extLst>
            </p:cNvPr>
            <p:cNvSpPr/>
            <p:nvPr>
              <p:custDataLst>
                <p:tags r:id="rId8"/>
              </p:custDataLst>
            </p:nvPr>
          </p:nvSpPr>
          <p:spPr>
            <a:xfrm>
              <a:off x="3800778" y="4794726"/>
              <a:ext cx="2075180"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Outlook</a:t>
              </a:r>
            </a:p>
          </p:txBody>
        </p:sp>
      </p:grpSp>
    </p:spTree>
    <p:extLst>
      <p:ext uri="{BB962C8B-B14F-4D97-AF65-F5344CB8AC3E}">
        <p14:creationId xmlns:p14="http://schemas.microsoft.com/office/powerpoint/2010/main" val="1850660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E66399C-122F-4D8F-AC4B-A4C546515D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731981" cy="516705"/>
          </a:xfrm>
          <a:prstGeom prst="rect">
            <a:avLst/>
          </a:prstGeom>
        </p:spPr>
      </p:pic>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5744842" cy="492443"/>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Improvement——Traffic Forecast</a:t>
            </a:r>
            <a:endParaRPr lang="zh-CN" altLang="en-US" sz="2600" b="1" dirty="0">
              <a:solidFill>
                <a:prstClr val="white"/>
              </a:solidFill>
              <a:latin typeface="微软雅黑" pitchFamily="34" charset="-122"/>
              <a:ea typeface="微软雅黑" pitchFamily="34" charset="-122"/>
            </a:endParaRPr>
          </a:p>
        </p:txBody>
      </p:sp>
      <p:sp>
        <p:nvSpPr>
          <p:cNvPr id="18" name="矩形 17">
            <a:extLst>
              <a:ext uri="{FF2B5EF4-FFF2-40B4-BE49-F238E27FC236}">
                <a16:creationId xmlns:a16="http://schemas.microsoft.com/office/drawing/2014/main" id="{08DD25CA-932E-664B-9753-8C1DFFDA7F29}"/>
              </a:ext>
            </a:extLst>
          </p:cNvPr>
          <p:cNvSpPr/>
          <p:nvPr/>
        </p:nvSpPr>
        <p:spPr>
          <a:xfrm>
            <a:off x="340753" y="768660"/>
            <a:ext cx="11510321" cy="87440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Feedback “try to add peripheral features to the traffic forecast and use multi-modal data modeling” </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Rounded Rectangle 25">
            <a:extLst>
              <a:ext uri="{FF2B5EF4-FFF2-40B4-BE49-F238E27FC236}">
                <a16:creationId xmlns:a16="http://schemas.microsoft.com/office/drawing/2014/main" id="{CBBCEA2E-7488-4C4D-8696-2EAE4DF460CF}"/>
              </a:ext>
            </a:extLst>
          </p:cNvPr>
          <p:cNvSpPr/>
          <p:nvPr/>
        </p:nvSpPr>
        <p:spPr>
          <a:xfrm>
            <a:off x="7867537" y="1796930"/>
            <a:ext cx="719374"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Topology</a:t>
            </a:r>
            <a:r>
              <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 </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optimization strategy</a:t>
            </a:r>
            <a:endPar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19" name="Rounded Rectangle 25">
            <a:extLst>
              <a:ext uri="{FF2B5EF4-FFF2-40B4-BE49-F238E27FC236}">
                <a16:creationId xmlns:a16="http://schemas.microsoft.com/office/drawing/2014/main" id="{7EF585E7-CE4B-9143-902D-D53E064EE89A}"/>
              </a:ext>
            </a:extLst>
          </p:cNvPr>
          <p:cNvSpPr/>
          <p:nvPr/>
        </p:nvSpPr>
        <p:spPr>
          <a:xfrm>
            <a:off x="5815147" y="1884982"/>
            <a:ext cx="1188720" cy="48146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Topology Restore</a:t>
            </a:r>
          </a:p>
        </p:txBody>
      </p:sp>
      <p:sp>
        <p:nvSpPr>
          <p:cNvPr id="20" name="Rounded Rectangle 25">
            <a:extLst>
              <a:ext uri="{FF2B5EF4-FFF2-40B4-BE49-F238E27FC236}">
                <a16:creationId xmlns:a16="http://schemas.microsoft.com/office/drawing/2014/main" id="{78A950BD-EE40-3C4C-82BA-D9981A258880}"/>
              </a:ext>
            </a:extLst>
          </p:cNvPr>
          <p:cNvSpPr/>
          <p:nvPr/>
        </p:nvSpPr>
        <p:spPr>
          <a:xfrm>
            <a:off x="4453936" y="1940407"/>
            <a:ext cx="651809" cy="1600324"/>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Data pre-processing</a:t>
            </a:r>
            <a:endParaRPr lang="zh-CN" altLang="en-US" sz="1400" kern="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22" name="虚尾箭头 21">
            <a:extLst>
              <a:ext uri="{FF2B5EF4-FFF2-40B4-BE49-F238E27FC236}">
                <a16:creationId xmlns:a16="http://schemas.microsoft.com/office/drawing/2014/main" id="{2E96F6D6-01AB-5740-86F1-6C66943A3EEE}"/>
              </a:ext>
            </a:extLst>
          </p:cNvPr>
          <p:cNvSpPr/>
          <p:nvPr/>
        </p:nvSpPr>
        <p:spPr>
          <a:xfrm>
            <a:off x="5153593" y="2001679"/>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23" name="虚尾箭头 22">
            <a:extLst>
              <a:ext uri="{FF2B5EF4-FFF2-40B4-BE49-F238E27FC236}">
                <a16:creationId xmlns:a16="http://schemas.microsoft.com/office/drawing/2014/main" id="{81E8C89B-321C-6544-B53B-80197A08C676}"/>
              </a:ext>
            </a:extLst>
          </p:cNvPr>
          <p:cNvSpPr/>
          <p:nvPr/>
        </p:nvSpPr>
        <p:spPr>
          <a:xfrm>
            <a:off x="5177369" y="3083199"/>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27" name="Rounded Rectangle 25">
            <a:extLst>
              <a:ext uri="{FF2B5EF4-FFF2-40B4-BE49-F238E27FC236}">
                <a16:creationId xmlns:a16="http://schemas.microsoft.com/office/drawing/2014/main" id="{50B22350-BB03-1949-9AF3-8B8567DE1170}"/>
              </a:ext>
            </a:extLst>
          </p:cNvPr>
          <p:cNvSpPr/>
          <p:nvPr/>
        </p:nvSpPr>
        <p:spPr>
          <a:xfrm>
            <a:off x="5796181" y="3032153"/>
            <a:ext cx="1188720" cy="515197"/>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Traffic Forecast</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grpSp>
        <p:nvGrpSpPr>
          <p:cNvPr id="28" name="组合 27">
            <a:extLst>
              <a:ext uri="{FF2B5EF4-FFF2-40B4-BE49-F238E27FC236}">
                <a16:creationId xmlns:a16="http://schemas.microsoft.com/office/drawing/2014/main" id="{632AD505-859B-234E-AC45-FA89700DE8D5}"/>
              </a:ext>
            </a:extLst>
          </p:cNvPr>
          <p:cNvGrpSpPr/>
          <p:nvPr/>
        </p:nvGrpSpPr>
        <p:grpSpPr>
          <a:xfrm>
            <a:off x="7220425" y="2032682"/>
            <a:ext cx="562982" cy="1339697"/>
            <a:chOff x="3097931" y="3300540"/>
            <a:chExt cx="429176" cy="1424346"/>
          </a:xfrm>
        </p:grpSpPr>
        <p:sp>
          <p:nvSpPr>
            <p:cNvPr id="29" name="虚尾箭头 28">
              <a:extLst>
                <a:ext uri="{FF2B5EF4-FFF2-40B4-BE49-F238E27FC236}">
                  <a16:creationId xmlns:a16="http://schemas.microsoft.com/office/drawing/2014/main" id="{47908545-18C8-714E-9C3B-FC97679E6E24}"/>
                </a:ext>
              </a:extLst>
            </p:cNvPr>
            <p:cNvSpPr/>
            <p:nvPr/>
          </p:nvSpPr>
          <p:spPr>
            <a:xfrm>
              <a:off x="3116897" y="3300540"/>
              <a:ext cx="410210" cy="29370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30" name="虚尾箭头 29">
              <a:extLst>
                <a:ext uri="{FF2B5EF4-FFF2-40B4-BE49-F238E27FC236}">
                  <a16:creationId xmlns:a16="http://schemas.microsoft.com/office/drawing/2014/main" id="{3C4F057D-7DB4-7346-9D64-173FBF00CF35}"/>
                </a:ext>
              </a:extLst>
            </p:cNvPr>
            <p:cNvSpPr/>
            <p:nvPr/>
          </p:nvSpPr>
          <p:spPr>
            <a:xfrm>
              <a:off x="3097931" y="4379898"/>
              <a:ext cx="410210" cy="344988"/>
            </a:xfrm>
            <a:prstGeom prst="stripedRightArrow">
              <a:avLst>
                <a:gd name="adj1" fmla="val 50000"/>
                <a:gd name="adj2" fmla="val 50000"/>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grpSp>
        <p:nvGrpSpPr>
          <p:cNvPr id="31" name="组合 30">
            <a:extLst>
              <a:ext uri="{FF2B5EF4-FFF2-40B4-BE49-F238E27FC236}">
                <a16:creationId xmlns:a16="http://schemas.microsoft.com/office/drawing/2014/main" id="{6B54907A-D79E-BF44-9177-DDF8297BFB37}"/>
              </a:ext>
            </a:extLst>
          </p:cNvPr>
          <p:cNvGrpSpPr/>
          <p:nvPr/>
        </p:nvGrpSpPr>
        <p:grpSpPr>
          <a:xfrm>
            <a:off x="337571" y="2011356"/>
            <a:ext cx="1359339" cy="1221317"/>
            <a:chOff x="292" y="5268"/>
            <a:chExt cx="2494" cy="2955"/>
          </a:xfrm>
        </p:grpSpPr>
        <p:pic>
          <p:nvPicPr>
            <p:cNvPr id="32" name="图片 31">
              <a:extLst>
                <a:ext uri="{FF2B5EF4-FFF2-40B4-BE49-F238E27FC236}">
                  <a16:creationId xmlns:a16="http://schemas.microsoft.com/office/drawing/2014/main" id="{FD04F8BA-E854-9D4B-AEB6-E51CB7EF37DE}"/>
                </a:ext>
              </a:extLst>
            </p:cNvPr>
            <p:cNvPicPr>
              <a:picLocks noChangeAspect="1"/>
            </p:cNvPicPr>
            <p:nvPr/>
          </p:nvPicPr>
          <p:blipFill>
            <a:blip r:embed="rId4"/>
            <a:srcRect r="5116"/>
            <a:stretch>
              <a:fillRect/>
            </a:stretch>
          </p:blipFill>
          <p:spPr>
            <a:xfrm>
              <a:off x="485" y="5268"/>
              <a:ext cx="2183" cy="2955"/>
            </a:xfrm>
            <a:prstGeom prst="roundRect">
              <a:avLst/>
            </a:prstGeom>
          </p:spPr>
        </p:pic>
        <p:sp>
          <p:nvSpPr>
            <p:cNvPr id="33" name="圆角矩形 32">
              <a:extLst>
                <a:ext uri="{FF2B5EF4-FFF2-40B4-BE49-F238E27FC236}">
                  <a16:creationId xmlns:a16="http://schemas.microsoft.com/office/drawing/2014/main" id="{3F8581AB-B330-5B48-8C29-C03489222990}"/>
                </a:ext>
              </a:extLst>
            </p:cNvPr>
            <p:cNvSpPr/>
            <p:nvPr/>
          </p:nvSpPr>
          <p:spPr>
            <a:xfrm>
              <a:off x="292" y="5518"/>
              <a:ext cx="2494" cy="2444"/>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defRPr/>
              </a:pPr>
              <a:r>
                <a:rPr lang="en-US" altLang="zh-CN" sz="1600" dirty="0">
                  <a:solidFill>
                    <a:srgbClr val="FF0000"/>
                  </a:solidFill>
                  <a:latin typeface="汉仪雅酷黑简" panose="00020600040101010101" charset="-122"/>
                  <a:ea typeface="汉仪雅酷黑简" panose="00020600040101010101" charset="-122"/>
                  <a:sym typeface="微软雅黑" panose="020B0503020204020204" charset="-122"/>
                </a:rPr>
                <a:t>RAW Data</a:t>
              </a:r>
              <a:endParaRPr lang="zh-CN" altLang="en-US" sz="1600" dirty="0">
                <a:solidFill>
                  <a:srgbClr val="FF0000"/>
                </a:solidFill>
                <a:latin typeface="汉仪雅酷黑简" panose="00020600040101010101" charset="-122"/>
                <a:ea typeface="汉仪雅酷黑简" panose="00020600040101010101" charset="-122"/>
                <a:sym typeface="微软雅黑" panose="020B0503020204020204" charset="-122"/>
              </a:endParaRP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 Topology</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20 Node Attributes</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4" name="左大括号 33">
            <a:extLst>
              <a:ext uri="{FF2B5EF4-FFF2-40B4-BE49-F238E27FC236}">
                <a16:creationId xmlns:a16="http://schemas.microsoft.com/office/drawing/2014/main" id="{038E37EE-AF05-384B-90CC-0DA5F934C83E}"/>
              </a:ext>
            </a:extLst>
          </p:cNvPr>
          <p:cNvSpPr/>
          <p:nvPr/>
        </p:nvSpPr>
        <p:spPr>
          <a:xfrm>
            <a:off x="1774272" y="1674467"/>
            <a:ext cx="254230" cy="2056129"/>
          </a:xfrm>
          <a:prstGeom prst="leftBrace">
            <a:avLst>
              <a:gd name="adj1" fmla="val 8333"/>
              <a:gd name="adj2" fmla="val 48625"/>
            </a:avLst>
          </a:prstGeom>
          <a:noFill/>
          <a:ln w="19050">
            <a:solidFill>
              <a:srgbClr val="AA70B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35" name="组合 34">
            <a:extLst>
              <a:ext uri="{FF2B5EF4-FFF2-40B4-BE49-F238E27FC236}">
                <a16:creationId xmlns:a16="http://schemas.microsoft.com/office/drawing/2014/main" id="{C41F89C1-1129-9548-8E17-47AF07D684A9}"/>
              </a:ext>
            </a:extLst>
          </p:cNvPr>
          <p:cNvGrpSpPr/>
          <p:nvPr/>
        </p:nvGrpSpPr>
        <p:grpSpPr>
          <a:xfrm>
            <a:off x="2045674" y="1706216"/>
            <a:ext cx="1928948" cy="1992630"/>
            <a:chOff x="3405" y="3913"/>
            <a:chExt cx="3527" cy="3138"/>
          </a:xfrm>
        </p:grpSpPr>
        <p:grpSp>
          <p:nvGrpSpPr>
            <p:cNvPr id="36" name="组合 35">
              <a:extLst>
                <a:ext uri="{FF2B5EF4-FFF2-40B4-BE49-F238E27FC236}">
                  <a16:creationId xmlns:a16="http://schemas.microsoft.com/office/drawing/2014/main" id="{0CA7AD9D-7330-324E-AFC7-7F05C1E80FAD}"/>
                </a:ext>
              </a:extLst>
            </p:cNvPr>
            <p:cNvGrpSpPr/>
            <p:nvPr/>
          </p:nvGrpSpPr>
          <p:grpSpPr>
            <a:xfrm>
              <a:off x="3405" y="5708"/>
              <a:ext cx="3509" cy="1343"/>
              <a:chOff x="3405" y="5708"/>
              <a:chExt cx="3509" cy="1343"/>
            </a:xfrm>
          </p:grpSpPr>
          <p:pic>
            <p:nvPicPr>
              <p:cNvPr id="40" name="图片 39">
                <a:extLst>
                  <a:ext uri="{FF2B5EF4-FFF2-40B4-BE49-F238E27FC236}">
                    <a16:creationId xmlns:a16="http://schemas.microsoft.com/office/drawing/2014/main" id="{A40BDF8A-BC84-B740-9FBB-F58B45C34994}"/>
                  </a:ext>
                </a:extLst>
              </p:cNvPr>
              <p:cNvPicPr>
                <a:picLocks noChangeAspect="1"/>
              </p:cNvPicPr>
              <p:nvPr/>
            </p:nvPicPr>
            <p:blipFill>
              <a:blip r:embed="rId5"/>
              <a:stretch>
                <a:fillRect/>
              </a:stretch>
            </p:blipFill>
            <p:spPr>
              <a:xfrm>
                <a:off x="3405" y="5708"/>
                <a:ext cx="3509" cy="1343"/>
              </a:xfrm>
              <a:prstGeom prst="roundRect">
                <a:avLst/>
              </a:prstGeom>
            </p:spPr>
          </p:pic>
          <p:sp>
            <p:nvSpPr>
              <p:cNvPr id="41" name="文本框 40">
                <a:extLst>
                  <a:ext uri="{FF2B5EF4-FFF2-40B4-BE49-F238E27FC236}">
                    <a16:creationId xmlns:a16="http://schemas.microsoft.com/office/drawing/2014/main" id="{45DA5843-9596-3545-87C2-0C90CA02E3B5}"/>
                  </a:ext>
                </a:extLst>
              </p:cNvPr>
              <p:cNvSpPr txBox="1"/>
              <p:nvPr/>
            </p:nvSpPr>
            <p:spPr>
              <a:xfrm>
                <a:off x="3420" y="5930"/>
                <a:ext cx="3414" cy="872"/>
              </a:xfrm>
              <a:prstGeom prst="rect">
                <a:avLst/>
              </a:prstGeom>
              <a:noFill/>
            </p:spPr>
            <p:txBody>
              <a:bodyPr wrap="none" rtlCol="0" anchor="t">
                <a:spAutoFit/>
              </a:bodyPr>
              <a:lstStyle/>
              <a:p>
                <a:pPr lvl="0" algn="ctr">
                  <a:defRPr/>
                </a:pPr>
                <a:r>
                  <a:rPr lang="en-US" altLang="zh-CN" sz="1600" dirty="0">
                    <a:solidFill>
                      <a:srgbClr val="FF0000"/>
                    </a:solidFill>
                    <a:latin typeface="汉仪雅酷黑简" panose="00020600040101010101" charset="-122"/>
                    <a:ea typeface="汉仪雅酷黑简" panose="00020600040101010101" charset="-122"/>
                    <a:sym typeface="微软雅黑" panose="020B0503020204020204" charset="-122"/>
                  </a:rPr>
                  <a:t>Node Attributes</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Location and Traffic</a:t>
                </a:r>
              </a:p>
            </p:txBody>
          </p:sp>
        </p:grpSp>
        <p:grpSp>
          <p:nvGrpSpPr>
            <p:cNvPr id="37" name="组合 36">
              <a:extLst>
                <a:ext uri="{FF2B5EF4-FFF2-40B4-BE49-F238E27FC236}">
                  <a16:creationId xmlns:a16="http://schemas.microsoft.com/office/drawing/2014/main" id="{7197BE78-A00B-1F46-98FB-66820287DE79}"/>
                </a:ext>
              </a:extLst>
            </p:cNvPr>
            <p:cNvGrpSpPr/>
            <p:nvPr/>
          </p:nvGrpSpPr>
          <p:grpSpPr>
            <a:xfrm>
              <a:off x="3422" y="3913"/>
              <a:ext cx="3510" cy="1343"/>
              <a:chOff x="3422" y="3913"/>
              <a:chExt cx="3510" cy="1343"/>
            </a:xfrm>
          </p:grpSpPr>
          <p:pic>
            <p:nvPicPr>
              <p:cNvPr id="38" name="图片 37">
                <a:extLst>
                  <a:ext uri="{FF2B5EF4-FFF2-40B4-BE49-F238E27FC236}">
                    <a16:creationId xmlns:a16="http://schemas.microsoft.com/office/drawing/2014/main" id="{EF7331B3-E870-B444-A5BA-B8CDE32C5D3D}"/>
                  </a:ext>
                </a:extLst>
              </p:cNvPr>
              <p:cNvPicPr>
                <a:picLocks noChangeAspect="1"/>
              </p:cNvPicPr>
              <p:nvPr/>
            </p:nvPicPr>
            <p:blipFill>
              <a:blip r:embed="rId6"/>
              <a:stretch>
                <a:fillRect/>
              </a:stretch>
            </p:blipFill>
            <p:spPr>
              <a:xfrm>
                <a:off x="3422" y="3913"/>
                <a:ext cx="3510" cy="1343"/>
              </a:xfrm>
              <a:prstGeom prst="roundRect">
                <a:avLst/>
              </a:prstGeom>
            </p:spPr>
          </p:pic>
          <p:sp>
            <p:nvSpPr>
              <p:cNvPr id="39" name="文本框 38">
                <a:extLst>
                  <a:ext uri="{FF2B5EF4-FFF2-40B4-BE49-F238E27FC236}">
                    <a16:creationId xmlns:a16="http://schemas.microsoft.com/office/drawing/2014/main" id="{4C49E10E-C30F-CB48-AF7F-4E4CC5A10616}"/>
                  </a:ext>
                </a:extLst>
              </p:cNvPr>
              <p:cNvSpPr txBox="1"/>
              <p:nvPr/>
            </p:nvSpPr>
            <p:spPr>
              <a:xfrm>
                <a:off x="3557" y="4363"/>
                <a:ext cx="3240" cy="485"/>
              </a:xfrm>
              <a:prstGeom prst="rect">
                <a:avLst/>
              </a:prstGeom>
              <a:noFill/>
            </p:spPr>
            <p:txBody>
              <a:bodyPr wrap="none" rtlCol="0" anchor="t">
                <a:spAutoFit/>
              </a:bodyPr>
              <a:lstStyle/>
              <a:p>
                <a:pPr lvl="0" algn="ctr">
                  <a:defRPr/>
                </a:pPr>
                <a:r>
                  <a:rPr lang="en-US" altLang="zh-CN" sz="1400" dirty="0">
                    <a:solidFill>
                      <a:srgbClr val="FF0000"/>
                    </a:solidFill>
                    <a:latin typeface="汉仪雅酷黑简" panose="00020600040101010101" charset="-122"/>
                    <a:ea typeface="汉仪雅酷黑简" panose="00020600040101010101" charset="-122"/>
                    <a:sym typeface="微软雅黑" panose="020B0503020204020204" charset="-122"/>
                  </a:rPr>
                  <a:t>Network Topology</a:t>
                </a:r>
              </a:p>
            </p:txBody>
          </p:sp>
        </p:grpSp>
      </p:grpSp>
      <p:sp>
        <p:nvSpPr>
          <p:cNvPr id="42" name="虚尾箭头 41">
            <a:extLst>
              <a:ext uri="{FF2B5EF4-FFF2-40B4-BE49-F238E27FC236}">
                <a16:creationId xmlns:a16="http://schemas.microsoft.com/office/drawing/2014/main" id="{E4B39030-42A6-1148-86D7-CEA6D4BF522B}"/>
              </a:ext>
            </a:extLst>
          </p:cNvPr>
          <p:cNvSpPr/>
          <p:nvPr/>
        </p:nvSpPr>
        <p:spPr>
          <a:xfrm>
            <a:off x="8674588" y="2497148"/>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pic>
        <p:nvPicPr>
          <p:cNvPr id="43" name="图片 42">
            <a:extLst>
              <a:ext uri="{FF2B5EF4-FFF2-40B4-BE49-F238E27FC236}">
                <a16:creationId xmlns:a16="http://schemas.microsoft.com/office/drawing/2014/main" id="{EC8D1DFD-DA1A-EF47-AA48-33520F78367E}"/>
              </a:ext>
            </a:extLst>
          </p:cNvPr>
          <p:cNvPicPr>
            <a:picLocks noChangeAspect="1"/>
          </p:cNvPicPr>
          <p:nvPr/>
        </p:nvPicPr>
        <p:blipFill>
          <a:blip r:embed="rId7"/>
          <a:stretch>
            <a:fillRect/>
          </a:stretch>
        </p:blipFill>
        <p:spPr>
          <a:xfrm>
            <a:off x="9275601" y="1521814"/>
            <a:ext cx="2263618" cy="2120232"/>
          </a:xfrm>
          <a:prstGeom prst="rect">
            <a:avLst/>
          </a:prstGeom>
        </p:spPr>
      </p:pic>
      <p:sp>
        <p:nvSpPr>
          <p:cNvPr id="44" name="虚尾箭头 43">
            <a:extLst>
              <a:ext uri="{FF2B5EF4-FFF2-40B4-BE49-F238E27FC236}">
                <a16:creationId xmlns:a16="http://schemas.microsoft.com/office/drawing/2014/main" id="{4AEE75BE-C4B5-5B42-8BC2-1E921F401B42}"/>
              </a:ext>
            </a:extLst>
          </p:cNvPr>
          <p:cNvSpPr/>
          <p:nvPr/>
        </p:nvSpPr>
        <p:spPr>
          <a:xfrm>
            <a:off x="4127644" y="1958331"/>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45" name="虚尾箭头 44">
            <a:extLst>
              <a:ext uri="{FF2B5EF4-FFF2-40B4-BE49-F238E27FC236}">
                <a16:creationId xmlns:a16="http://schemas.microsoft.com/office/drawing/2014/main" id="{44161CB0-5A7B-5343-80B6-49CA39AA273D}"/>
              </a:ext>
            </a:extLst>
          </p:cNvPr>
          <p:cNvSpPr/>
          <p:nvPr/>
        </p:nvSpPr>
        <p:spPr>
          <a:xfrm>
            <a:off x="4113589" y="3012336"/>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46" name="矩形 45">
            <a:extLst>
              <a:ext uri="{FF2B5EF4-FFF2-40B4-BE49-F238E27FC236}">
                <a16:creationId xmlns:a16="http://schemas.microsoft.com/office/drawing/2014/main" id="{4ED60D29-BC66-4C47-9BE0-9C0EBD4D15EB}"/>
              </a:ext>
            </a:extLst>
          </p:cNvPr>
          <p:cNvSpPr/>
          <p:nvPr/>
        </p:nvSpPr>
        <p:spPr>
          <a:xfrm>
            <a:off x="5732038" y="2940150"/>
            <a:ext cx="1364887" cy="668551"/>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47">
            <a:extLst>
              <a:ext uri="{FF2B5EF4-FFF2-40B4-BE49-F238E27FC236}">
                <a16:creationId xmlns:a16="http://schemas.microsoft.com/office/drawing/2014/main" id="{8F043DFE-337D-C74A-B094-00D7AED17B32}"/>
              </a:ext>
            </a:extLst>
          </p:cNvPr>
          <p:cNvSpPr/>
          <p:nvPr/>
        </p:nvSpPr>
        <p:spPr>
          <a:xfrm>
            <a:off x="7839910" y="4176563"/>
            <a:ext cx="98078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Result</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51" name="矩形 50">
            <a:extLst>
              <a:ext uri="{FF2B5EF4-FFF2-40B4-BE49-F238E27FC236}">
                <a16:creationId xmlns:a16="http://schemas.microsoft.com/office/drawing/2014/main" id="{9EA18066-140A-AB43-ABF2-492337D5048D}"/>
              </a:ext>
            </a:extLst>
          </p:cNvPr>
          <p:cNvSpPr/>
          <p:nvPr/>
        </p:nvSpPr>
        <p:spPr>
          <a:xfrm>
            <a:off x="450382" y="4108736"/>
            <a:ext cx="126509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Solution</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52" name="矩形标注 41">
            <a:extLst>
              <a:ext uri="{FF2B5EF4-FFF2-40B4-BE49-F238E27FC236}">
                <a16:creationId xmlns:a16="http://schemas.microsoft.com/office/drawing/2014/main" id="{A36A351F-6B05-4341-A3A8-425C58F4AEBD}"/>
              </a:ext>
            </a:extLst>
          </p:cNvPr>
          <p:cNvSpPr/>
          <p:nvPr/>
        </p:nvSpPr>
        <p:spPr>
          <a:xfrm>
            <a:off x="514149" y="4610435"/>
            <a:ext cx="6041154" cy="1723549"/>
          </a:xfrm>
          <a:prstGeom prst="rect">
            <a:avLst/>
          </a:prstGeom>
          <a:noFill/>
        </p:spPr>
        <p:txBody>
          <a:bodyPr wrap="square" rtlCol="0">
            <a:spAutoFit/>
          </a:bodyPr>
          <a:lstStyle/>
          <a:p>
            <a:pPr lvl="0"/>
            <a:r>
              <a:rPr lang="en-US" altLang="zh-CN" dirty="0">
                <a:solidFill>
                  <a:prstClr val="white"/>
                </a:solidFill>
                <a:latin typeface="Microsoft YaHei" panose="020B0503020204020204" pitchFamily="34" charset="-122"/>
                <a:ea typeface="Microsoft YaHei" panose="020B0503020204020204" pitchFamily="34" charset="-122"/>
              </a:rPr>
              <a:t>Three features are added when modeling, considering the influence of surrounding nodes:</a:t>
            </a:r>
          </a:p>
          <a:p>
            <a:pPr lvl="0"/>
            <a:r>
              <a:rPr lang="en-US" altLang="zh-CN" sz="1400" dirty="0">
                <a:solidFill>
                  <a:prstClr val="white"/>
                </a:solidFill>
                <a:latin typeface="Microsoft YaHei" panose="020B0503020204020204" pitchFamily="34" charset="-122"/>
                <a:ea typeface="Microsoft YaHei" panose="020B0503020204020204" pitchFamily="34" charset="-122"/>
              </a:rPr>
              <a:t>1</a:t>
            </a:r>
            <a:r>
              <a:rPr lang="zh-CN" altLang="en-US" sz="1400" dirty="0">
                <a:solidFill>
                  <a:prstClr val="white"/>
                </a:solidFill>
                <a:latin typeface="Microsoft YaHei" panose="020B0503020204020204" pitchFamily="34" charset="-122"/>
                <a:ea typeface="Microsoft YaHei" panose="020B0503020204020204" pitchFamily="34" charset="-122"/>
              </a:rPr>
              <a:t>、</a:t>
            </a:r>
            <a:r>
              <a:rPr lang="en-US" altLang="zh-CN" sz="1400" dirty="0">
                <a:solidFill>
                  <a:prstClr val="white"/>
                </a:solidFill>
                <a:latin typeface="Microsoft YaHei" panose="020B0503020204020204" pitchFamily="34" charset="-122"/>
                <a:ea typeface="Microsoft YaHei" panose="020B0503020204020204" pitchFamily="34" charset="-122"/>
              </a:rPr>
              <a:t>Add features: add weather, weekends, so that it has characteristics of traffic, weather, and weekends;</a:t>
            </a:r>
          </a:p>
          <a:p>
            <a:pPr lvl="0"/>
            <a:r>
              <a:rPr lang="en-US" altLang="zh-CN" sz="1400" dirty="0">
                <a:solidFill>
                  <a:prstClr val="white"/>
                </a:solidFill>
                <a:latin typeface="Microsoft YaHei" panose="020B0503020204020204" pitchFamily="34" charset="-122"/>
                <a:ea typeface="Microsoft YaHei" panose="020B0503020204020204" pitchFamily="34" charset="-122"/>
              </a:rPr>
              <a:t>2</a:t>
            </a:r>
            <a:r>
              <a:rPr lang="zh-CN" altLang="en-US" sz="1400" dirty="0">
                <a:solidFill>
                  <a:prstClr val="white"/>
                </a:solidFill>
                <a:latin typeface="Microsoft YaHei" panose="020B0503020204020204" pitchFamily="34" charset="-122"/>
                <a:ea typeface="Microsoft YaHei" panose="020B0503020204020204" pitchFamily="34" charset="-122"/>
              </a:rPr>
              <a:t>、</a:t>
            </a:r>
            <a:r>
              <a:rPr lang="en-US" altLang="zh-CN" sz="1400" dirty="0">
                <a:solidFill>
                  <a:prstClr val="white"/>
                </a:solidFill>
                <a:latin typeface="Microsoft YaHei" panose="020B0503020204020204" pitchFamily="34" charset="-122"/>
                <a:ea typeface="Microsoft YaHei" panose="020B0503020204020204" pitchFamily="34" charset="-122"/>
              </a:rPr>
              <a:t>Add surrounding nodes: It is assumed that nodes within a certain range (500 meters) have an impact on the node traffic of the current link.</a:t>
            </a:r>
          </a:p>
        </p:txBody>
      </p:sp>
      <p:pic>
        <p:nvPicPr>
          <p:cNvPr id="57" name="图片 56">
            <a:extLst>
              <a:ext uri="{FF2B5EF4-FFF2-40B4-BE49-F238E27FC236}">
                <a16:creationId xmlns:a16="http://schemas.microsoft.com/office/drawing/2014/main" id="{06035211-E0F8-E143-8873-F288B5A1152A}"/>
              </a:ext>
            </a:extLst>
          </p:cNvPr>
          <p:cNvPicPr>
            <a:picLocks noChangeAspect="1"/>
          </p:cNvPicPr>
          <p:nvPr/>
        </p:nvPicPr>
        <p:blipFill>
          <a:blip r:embed="rId8"/>
          <a:stretch>
            <a:fillRect/>
          </a:stretch>
        </p:blipFill>
        <p:spPr>
          <a:xfrm>
            <a:off x="7725007" y="4613943"/>
            <a:ext cx="3814212" cy="1942028"/>
          </a:xfrm>
          <a:prstGeom prst="rect">
            <a:avLst/>
          </a:prstGeom>
        </p:spPr>
      </p:pic>
      <p:sp>
        <p:nvSpPr>
          <p:cNvPr id="58" name="文本框 57">
            <a:extLst>
              <a:ext uri="{FF2B5EF4-FFF2-40B4-BE49-F238E27FC236}">
                <a16:creationId xmlns:a16="http://schemas.microsoft.com/office/drawing/2014/main" id="{390D3725-93D3-554C-ADFB-9528434E220C}"/>
              </a:ext>
            </a:extLst>
          </p:cNvPr>
          <p:cNvSpPr txBox="1"/>
          <p:nvPr/>
        </p:nvSpPr>
        <p:spPr>
          <a:xfrm rot="21094601">
            <a:off x="8337635" y="5292570"/>
            <a:ext cx="3237812" cy="584775"/>
          </a:xfrm>
          <a:prstGeom prst="rect">
            <a:avLst/>
          </a:prstGeom>
          <a:noFill/>
          <a:ln>
            <a:noFill/>
          </a:ln>
        </p:spPr>
        <p:txBody>
          <a:bodyPr wrap="square" rtlCol="0">
            <a:spAutoFit/>
          </a:bodyPr>
          <a:lstStyle/>
          <a:p>
            <a:pPr lvl="0"/>
            <a:r>
              <a:rPr kumimoji="1" lang="en-US" altLang="zh-CN" sz="1600" b="1" dirty="0">
                <a:solidFill>
                  <a:srgbClr val="FF0000"/>
                </a:solidFill>
                <a:latin typeface="Microsoft YaHei" panose="020B0503020204020204" pitchFamily="34" charset="-122"/>
                <a:ea typeface="Microsoft YaHei" panose="020B0503020204020204" pitchFamily="34" charset="-122"/>
              </a:rPr>
              <a:t>Average forecast accuracy increased by 3.6%</a:t>
            </a:r>
            <a:endParaRPr kumimoji="1" lang="zh-CN" altLang="en-US" sz="1600"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57980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E66399C-122F-4D8F-AC4B-A4C546515D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731981" cy="516705"/>
          </a:xfrm>
          <a:prstGeom prst="rect">
            <a:avLst/>
          </a:prstGeom>
        </p:spPr>
      </p:pic>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885283" cy="492443"/>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Improvement——Optimization Strategy</a:t>
            </a:r>
            <a:endParaRPr lang="zh-CN" altLang="en-US" sz="2600" b="1" dirty="0">
              <a:solidFill>
                <a:prstClr val="white"/>
              </a:solidFill>
              <a:latin typeface="微软雅黑" pitchFamily="34" charset="-122"/>
              <a:ea typeface="微软雅黑" pitchFamily="34" charset="-122"/>
            </a:endParaRPr>
          </a:p>
        </p:txBody>
      </p:sp>
      <p:sp>
        <p:nvSpPr>
          <p:cNvPr id="18" name="矩形 17">
            <a:extLst>
              <a:ext uri="{FF2B5EF4-FFF2-40B4-BE49-F238E27FC236}">
                <a16:creationId xmlns:a16="http://schemas.microsoft.com/office/drawing/2014/main" id="{08DD25CA-932E-664B-9753-8C1DFFDA7F29}"/>
              </a:ext>
            </a:extLst>
          </p:cNvPr>
          <p:cNvSpPr/>
          <p:nvPr/>
        </p:nvSpPr>
        <p:spPr>
          <a:xfrm>
            <a:off x="340753" y="768660"/>
            <a:ext cx="11510321" cy="87440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Feedback“</a:t>
            </a:r>
            <a:r>
              <a:rPr lang="en-US" altLang="zh-CN" b="1" dirty="0" err="1">
                <a:solidFill>
                  <a:schemeClr val="bg1"/>
                </a:solidFill>
                <a:latin typeface="微软雅黑" panose="020B0503020204020204" pitchFamily="34" charset="-122"/>
                <a:ea typeface="微软雅黑" panose="020B0503020204020204" pitchFamily="34" charset="-122"/>
              </a:rPr>
              <a:t>The</a:t>
            </a:r>
            <a:r>
              <a:rPr lang="en-US" altLang="zh-CN" b="1" dirty="0">
                <a:solidFill>
                  <a:schemeClr val="bg1"/>
                </a:solidFill>
                <a:latin typeface="微软雅黑" panose="020B0503020204020204" pitchFamily="34" charset="-122"/>
                <a:ea typeface="微软雅黑" panose="020B0503020204020204" pitchFamily="34" charset="-122"/>
              </a:rPr>
              <a:t> topology optimization strategy can be improved, and it is recommended to consider the use of genetic algorithm for improvement.</a:t>
            </a: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45">
            <a:extLst>
              <a:ext uri="{FF2B5EF4-FFF2-40B4-BE49-F238E27FC236}">
                <a16:creationId xmlns:a16="http://schemas.microsoft.com/office/drawing/2014/main" id="{4ED60D29-BC66-4C47-9BE0-9C0EBD4D15EB}"/>
              </a:ext>
            </a:extLst>
          </p:cNvPr>
          <p:cNvSpPr/>
          <p:nvPr/>
        </p:nvSpPr>
        <p:spPr>
          <a:xfrm>
            <a:off x="7803549" y="1645541"/>
            <a:ext cx="871039" cy="2085055"/>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48">
            <a:extLst>
              <a:ext uri="{FF2B5EF4-FFF2-40B4-BE49-F238E27FC236}">
                <a16:creationId xmlns:a16="http://schemas.microsoft.com/office/drawing/2014/main" id="{A0949FC4-6635-0648-B341-D657FC6F7FD4}"/>
              </a:ext>
            </a:extLst>
          </p:cNvPr>
          <p:cNvSpPr/>
          <p:nvPr/>
        </p:nvSpPr>
        <p:spPr>
          <a:xfrm>
            <a:off x="6288807" y="4215536"/>
            <a:ext cx="98078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Result</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50" name="矩形 49">
            <a:extLst>
              <a:ext uri="{FF2B5EF4-FFF2-40B4-BE49-F238E27FC236}">
                <a16:creationId xmlns:a16="http://schemas.microsoft.com/office/drawing/2014/main" id="{A1613880-ECD0-524D-A337-2ED082F3431D}"/>
              </a:ext>
            </a:extLst>
          </p:cNvPr>
          <p:cNvSpPr/>
          <p:nvPr/>
        </p:nvSpPr>
        <p:spPr>
          <a:xfrm>
            <a:off x="450382" y="4108736"/>
            <a:ext cx="126509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Solution</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51" name="矩形标注 41">
            <a:extLst>
              <a:ext uri="{FF2B5EF4-FFF2-40B4-BE49-F238E27FC236}">
                <a16:creationId xmlns:a16="http://schemas.microsoft.com/office/drawing/2014/main" id="{7F2AC8E7-1E7A-3B4A-82BA-661A19767AC8}"/>
              </a:ext>
            </a:extLst>
          </p:cNvPr>
          <p:cNvSpPr/>
          <p:nvPr/>
        </p:nvSpPr>
        <p:spPr>
          <a:xfrm>
            <a:off x="477633" y="4636699"/>
            <a:ext cx="5618367" cy="1156792"/>
          </a:xfrm>
          <a:prstGeom prst="rect">
            <a:avLst/>
          </a:prstGeom>
          <a:noFill/>
        </p:spPr>
        <p:txBody>
          <a:bodyPr wrap="square" rtlCol="0">
            <a:spAutoFit/>
          </a:bodyPr>
          <a:lstStyle/>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rPr>
              <a:t>The greedy algorithm is used to optimize the topology, and the node is moved based on the highest evaluation index score.</a:t>
            </a:r>
          </a:p>
        </p:txBody>
      </p:sp>
      <p:pic>
        <p:nvPicPr>
          <p:cNvPr id="52" name="图片 51">
            <a:extLst>
              <a:ext uri="{FF2B5EF4-FFF2-40B4-BE49-F238E27FC236}">
                <a16:creationId xmlns:a16="http://schemas.microsoft.com/office/drawing/2014/main" id="{CDD52B7C-0746-6C45-8F2D-0D99DCDC7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300" y="4815352"/>
            <a:ext cx="5618367" cy="644672"/>
          </a:xfrm>
          <a:prstGeom prst="rect">
            <a:avLst/>
          </a:prstGeom>
        </p:spPr>
      </p:pic>
      <p:pic>
        <p:nvPicPr>
          <p:cNvPr id="53" name="图片 52">
            <a:extLst>
              <a:ext uri="{FF2B5EF4-FFF2-40B4-BE49-F238E27FC236}">
                <a16:creationId xmlns:a16="http://schemas.microsoft.com/office/drawing/2014/main" id="{E1D06E91-E04F-3545-B384-04BD7BFA8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5299" y="5728197"/>
            <a:ext cx="5618368" cy="644672"/>
          </a:xfrm>
          <a:prstGeom prst="rect">
            <a:avLst/>
          </a:prstGeom>
        </p:spPr>
      </p:pic>
      <p:sp>
        <p:nvSpPr>
          <p:cNvPr id="55" name="文本框 54">
            <a:extLst>
              <a:ext uri="{FF2B5EF4-FFF2-40B4-BE49-F238E27FC236}">
                <a16:creationId xmlns:a16="http://schemas.microsoft.com/office/drawing/2014/main" id="{CDFCC244-E1A1-E247-A7BA-E652E1589412}"/>
              </a:ext>
            </a:extLst>
          </p:cNvPr>
          <p:cNvSpPr txBox="1"/>
          <p:nvPr/>
        </p:nvSpPr>
        <p:spPr>
          <a:xfrm rot="21395987">
            <a:off x="6786368" y="5239661"/>
            <a:ext cx="4298455" cy="646331"/>
          </a:xfrm>
          <a:prstGeom prst="rect">
            <a:avLst/>
          </a:prstGeom>
          <a:noFill/>
        </p:spPr>
        <p:txBody>
          <a:bodyPr wrap="square" rtlCol="0">
            <a:spAutoFit/>
          </a:bodyPr>
          <a:lstStyle/>
          <a:p>
            <a:pPr lvl="0" algn="ctr"/>
            <a:r>
              <a:rPr lang="en-US" altLang="zh-CN" b="1" dirty="0">
                <a:solidFill>
                  <a:srgbClr val="FF0000"/>
                </a:solidFill>
                <a:latin typeface="Microsoft YaHei" panose="020B0503020204020204" pitchFamily="34" charset="-122"/>
                <a:ea typeface="Microsoft YaHei" panose="020B0503020204020204" pitchFamily="34" charset="-122"/>
              </a:rPr>
              <a:t>The link optimization ratio increased from 0.36 to 0.4</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47" name="Rounded Rectangle 25">
            <a:extLst>
              <a:ext uri="{FF2B5EF4-FFF2-40B4-BE49-F238E27FC236}">
                <a16:creationId xmlns:a16="http://schemas.microsoft.com/office/drawing/2014/main" id="{9E96641F-4FC4-1340-9496-AEA1C44BE8B9}"/>
              </a:ext>
            </a:extLst>
          </p:cNvPr>
          <p:cNvSpPr/>
          <p:nvPr/>
        </p:nvSpPr>
        <p:spPr>
          <a:xfrm>
            <a:off x="7867537" y="1796930"/>
            <a:ext cx="719374"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Topology</a:t>
            </a:r>
            <a:r>
              <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 </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optimization strategy</a:t>
            </a:r>
            <a:endPar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48" name="Rounded Rectangle 25">
            <a:extLst>
              <a:ext uri="{FF2B5EF4-FFF2-40B4-BE49-F238E27FC236}">
                <a16:creationId xmlns:a16="http://schemas.microsoft.com/office/drawing/2014/main" id="{CC480E7B-C807-E144-A83F-AA60ABBEF588}"/>
              </a:ext>
            </a:extLst>
          </p:cNvPr>
          <p:cNvSpPr/>
          <p:nvPr/>
        </p:nvSpPr>
        <p:spPr>
          <a:xfrm>
            <a:off x="5815147" y="1884982"/>
            <a:ext cx="1188720" cy="48146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Topology Restore</a:t>
            </a:r>
          </a:p>
        </p:txBody>
      </p:sp>
      <p:sp>
        <p:nvSpPr>
          <p:cNvPr id="54" name="Rounded Rectangle 25">
            <a:extLst>
              <a:ext uri="{FF2B5EF4-FFF2-40B4-BE49-F238E27FC236}">
                <a16:creationId xmlns:a16="http://schemas.microsoft.com/office/drawing/2014/main" id="{B533DEE2-5596-5D47-9EFE-DA024985B986}"/>
              </a:ext>
            </a:extLst>
          </p:cNvPr>
          <p:cNvSpPr/>
          <p:nvPr/>
        </p:nvSpPr>
        <p:spPr>
          <a:xfrm>
            <a:off x="4453936" y="1940407"/>
            <a:ext cx="651809" cy="1600324"/>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Data pre-processing</a:t>
            </a:r>
            <a:endParaRPr lang="zh-CN" altLang="en-US" sz="1400" kern="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56" name="虚尾箭头 55">
            <a:extLst>
              <a:ext uri="{FF2B5EF4-FFF2-40B4-BE49-F238E27FC236}">
                <a16:creationId xmlns:a16="http://schemas.microsoft.com/office/drawing/2014/main" id="{C15DA3B6-FB01-AE46-BF5B-CD986DF7592D}"/>
              </a:ext>
            </a:extLst>
          </p:cNvPr>
          <p:cNvSpPr/>
          <p:nvPr/>
        </p:nvSpPr>
        <p:spPr>
          <a:xfrm>
            <a:off x="5153593" y="2001679"/>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57" name="虚尾箭头 56">
            <a:extLst>
              <a:ext uri="{FF2B5EF4-FFF2-40B4-BE49-F238E27FC236}">
                <a16:creationId xmlns:a16="http://schemas.microsoft.com/office/drawing/2014/main" id="{A3852B52-7580-6D46-93E6-F9D6A4EB4F89}"/>
              </a:ext>
            </a:extLst>
          </p:cNvPr>
          <p:cNvSpPr/>
          <p:nvPr/>
        </p:nvSpPr>
        <p:spPr>
          <a:xfrm>
            <a:off x="5177369" y="3083199"/>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58" name="Rounded Rectangle 25">
            <a:extLst>
              <a:ext uri="{FF2B5EF4-FFF2-40B4-BE49-F238E27FC236}">
                <a16:creationId xmlns:a16="http://schemas.microsoft.com/office/drawing/2014/main" id="{236183D7-7145-FB43-B4D8-07FE5C3F3837}"/>
              </a:ext>
            </a:extLst>
          </p:cNvPr>
          <p:cNvSpPr/>
          <p:nvPr/>
        </p:nvSpPr>
        <p:spPr>
          <a:xfrm>
            <a:off x="5796181" y="3032153"/>
            <a:ext cx="1188720" cy="515197"/>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Traffic Forecast</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grpSp>
        <p:nvGrpSpPr>
          <p:cNvPr id="59" name="组合 58">
            <a:extLst>
              <a:ext uri="{FF2B5EF4-FFF2-40B4-BE49-F238E27FC236}">
                <a16:creationId xmlns:a16="http://schemas.microsoft.com/office/drawing/2014/main" id="{57A0F5EE-3EDF-484E-8431-078BECDE5904}"/>
              </a:ext>
            </a:extLst>
          </p:cNvPr>
          <p:cNvGrpSpPr/>
          <p:nvPr/>
        </p:nvGrpSpPr>
        <p:grpSpPr>
          <a:xfrm>
            <a:off x="7220425" y="2032682"/>
            <a:ext cx="562982" cy="1339697"/>
            <a:chOff x="3097931" y="3300540"/>
            <a:chExt cx="429176" cy="1424346"/>
          </a:xfrm>
        </p:grpSpPr>
        <p:sp>
          <p:nvSpPr>
            <p:cNvPr id="60" name="虚尾箭头 59">
              <a:extLst>
                <a:ext uri="{FF2B5EF4-FFF2-40B4-BE49-F238E27FC236}">
                  <a16:creationId xmlns:a16="http://schemas.microsoft.com/office/drawing/2014/main" id="{9225CB55-B349-2143-8329-44E2CBD8FE34}"/>
                </a:ext>
              </a:extLst>
            </p:cNvPr>
            <p:cNvSpPr/>
            <p:nvPr/>
          </p:nvSpPr>
          <p:spPr>
            <a:xfrm>
              <a:off x="3116897" y="3300540"/>
              <a:ext cx="410210" cy="29370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61" name="虚尾箭头 60">
              <a:extLst>
                <a:ext uri="{FF2B5EF4-FFF2-40B4-BE49-F238E27FC236}">
                  <a16:creationId xmlns:a16="http://schemas.microsoft.com/office/drawing/2014/main" id="{79993890-B476-654C-838B-E62FFD363A7C}"/>
                </a:ext>
              </a:extLst>
            </p:cNvPr>
            <p:cNvSpPr/>
            <p:nvPr/>
          </p:nvSpPr>
          <p:spPr>
            <a:xfrm>
              <a:off x="3097931" y="4379898"/>
              <a:ext cx="410210" cy="344988"/>
            </a:xfrm>
            <a:prstGeom prst="stripedRightArrow">
              <a:avLst>
                <a:gd name="adj1" fmla="val 50000"/>
                <a:gd name="adj2" fmla="val 50000"/>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grpSp>
        <p:nvGrpSpPr>
          <p:cNvPr id="62" name="组合 61">
            <a:extLst>
              <a:ext uri="{FF2B5EF4-FFF2-40B4-BE49-F238E27FC236}">
                <a16:creationId xmlns:a16="http://schemas.microsoft.com/office/drawing/2014/main" id="{9916BF57-A590-F746-AF78-973D90DBFA56}"/>
              </a:ext>
            </a:extLst>
          </p:cNvPr>
          <p:cNvGrpSpPr/>
          <p:nvPr/>
        </p:nvGrpSpPr>
        <p:grpSpPr>
          <a:xfrm>
            <a:off x="337571" y="2011356"/>
            <a:ext cx="1359339" cy="1221317"/>
            <a:chOff x="292" y="5268"/>
            <a:chExt cx="2494" cy="2955"/>
          </a:xfrm>
        </p:grpSpPr>
        <p:pic>
          <p:nvPicPr>
            <p:cNvPr id="63" name="图片 62">
              <a:extLst>
                <a:ext uri="{FF2B5EF4-FFF2-40B4-BE49-F238E27FC236}">
                  <a16:creationId xmlns:a16="http://schemas.microsoft.com/office/drawing/2014/main" id="{DEC4B34E-97E4-7244-BCE9-08B751F91790}"/>
                </a:ext>
              </a:extLst>
            </p:cNvPr>
            <p:cNvPicPr>
              <a:picLocks noChangeAspect="1"/>
            </p:cNvPicPr>
            <p:nvPr/>
          </p:nvPicPr>
          <p:blipFill>
            <a:blip r:embed="rId6"/>
            <a:srcRect r="5116"/>
            <a:stretch>
              <a:fillRect/>
            </a:stretch>
          </p:blipFill>
          <p:spPr>
            <a:xfrm>
              <a:off x="485" y="5268"/>
              <a:ext cx="2183" cy="2955"/>
            </a:xfrm>
            <a:prstGeom prst="roundRect">
              <a:avLst/>
            </a:prstGeom>
          </p:spPr>
        </p:pic>
        <p:sp>
          <p:nvSpPr>
            <p:cNvPr id="64" name="圆角矩形 63">
              <a:extLst>
                <a:ext uri="{FF2B5EF4-FFF2-40B4-BE49-F238E27FC236}">
                  <a16:creationId xmlns:a16="http://schemas.microsoft.com/office/drawing/2014/main" id="{EB14CAD4-3AA1-A443-8FA1-56C0D4E4CB1A}"/>
                </a:ext>
              </a:extLst>
            </p:cNvPr>
            <p:cNvSpPr/>
            <p:nvPr/>
          </p:nvSpPr>
          <p:spPr>
            <a:xfrm>
              <a:off x="292" y="5518"/>
              <a:ext cx="2494" cy="2444"/>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defRPr/>
              </a:pPr>
              <a:r>
                <a:rPr lang="en-US" altLang="zh-CN" sz="1600" dirty="0">
                  <a:solidFill>
                    <a:srgbClr val="FF0000"/>
                  </a:solidFill>
                  <a:latin typeface="汉仪雅酷黑简" panose="00020600040101010101" charset="-122"/>
                  <a:ea typeface="汉仪雅酷黑简" panose="00020600040101010101" charset="-122"/>
                  <a:sym typeface="微软雅黑" panose="020B0503020204020204" charset="-122"/>
                </a:rPr>
                <a:t>RAW Data</a:t>
              </a:r>
              <a:endParaRPr lang="zh-CN" altLang="en-US" sz="1600" dirty="0">
                <a:solidFill>
                  <a:srgbClr val="FF0000"/>
                </a:solidFill>
                <a:latin typeface="汉仪雅酷黑简" panose="00020600040101010101" charset="-122"/>
                <a:ea typeface="汉仪雅酷黑简" panose="00020600040101010101" charset="-122"/>
                <a:sym typeface="微软雅黑" panose="020B0503020204020204" charset="-122"/>
              </a:endParaRP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 Topology</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20 Node Attributes</a:t>
              </a:r>
              <a:endParaRPr lang="en-US" altLang="zh-CN" sz="12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65" name="左大括号 64">
            <a:extLst>
              <a:ext uri="{FF2B5EF4-FFF2-40B4-BE49-F238E27FC236}">
                <a16:creationId xmlns:a16="http://schemas.microsoft.com/office/drawing/2014/main" id="{F27B6AB1-B48A-7E42-8BA4-C03B4DBD2ECC}"/>
              </a:ext>
            </a:extLst>
          </p:cNvPr>
          <p:cNvSpPr/>
          <p:nvPr/>
        </p:nvSpPr>
        <p:spPr>
          <a:xfrm>
            <a:off x="1774272" y="1674467"/>
            <a:ext cx="254230" cy="2056129"/>
          </a:xfrm>
          <a:prstGeom prst="leftBrace">
            <a:avLst>
              <a:gd name="adj1" fmla="val 8333"/>
              <a:gd name="adj2" fmla="val 48625"/>
            </a:avLst>
          </a:prstGeom>
          <a:noFill/>
          <a:ln w="19050">
            <a:solidFill>
              <a:srgbClr val="AA70B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66" name="组合 65">
            <a:extLst>
              <a:ext uri="{FF2B5EF4-FFF2-40B4-BE49-F238E27FC236}">
                <a16:creationId xmlns:a16="http://schemas.microsoft.com/office/drawing/2014/main" id="{7E15A427-41BC-454B-984A-E524060D38C5}"/>
              </a:ext>
            </a:extLst>
          </p:cNvPr>
          <p:cNvGrpSpPr/>
          <p:nvPr/>
        </p:nvGrpSpPr>
        <p:grpSpPr>
          <a:xfrm>
            <a:off x="2045674" y="1706216"/>
            <a:ext cx="1928948" cy="1992630"/>
            <a:chOff x="3405" y="3913"/>
            <a:chExt cx="3527" cy="3138"/>
          </a:xfrm>
        </p:grpSpPr>
        <p:grpSp>
          <p:nvGrpSpPr>
            <p:cNvPr id="67" name="组合 66">
              <a:extLst>
                <a:ext uri="{FF2B5EF4-FFF2-40B4-BE49-F238E27FC236}">
                  <a16:creationId xmlns:a16="http://schemas.microsoft.com/office/drawing/2014/main" id="{749DAFDD-2BAA-D540-909B-728BDE2EE2F7}"/>
                </a:ext>
              </a:extLst>
            </p:cNvPr>
            <p:cNvGrpSpPr/>
            <p:nvPr/>
          </p:nvGrpSpPr>
          <p:grpSpPr>
            <a:xfrm>
              <a:off x="3405" y="5708"/>
              <a:ext cx="3509" cy="1343"/>
              <a:chOff x="3405" y="5708"/>
              <a:chExt cx="3509" cy="1343"/>
            </a:xfrm>
          </p:grpSpPr>
          <p:pic>
            <p:nvPicPr>
              <p:cNvPr id="71" name="图片 70">
                <a:extLst>
                  <a:ext uri="{FF2B5EF4-FFF2-40B4-BE49-F238E27FC236}">
                    <a16:creationId xmlns:a16="http://schemas.microsoft.com/office/drawing/2014/main" id="{E55D4C35-D129-A549-96E7-FC7C73057AF8}"/>
                  </a:ext>
                </a:extLst>
              </p:cNvPr>
              <p:cNvPicPr>
                <a:picLocks noChangeAspect="1"/>
              </p:cNvPicPr>
              <p:nvPr/>
            </p:nvPicPr>
            <p:blipFill>
              <a:blip r:embed="rId7"/>
              <a:stretch>
                <a:fillRect/>
              </a:stretch>
            </p:blipFill>
            <p:spPr>
              <a:xfrm>
                <a:off x="3405" y="5708"/>
                <a:ext cx="3509" cy="1343"/>
              </a:xfrm>
              <a:prstGeom prst="roundRect">
                <a:avLst/>
              </a:prstGeom>
            </p:spPr>
          </p:pic>
          <p:sp>
            <p:nvSpPr>
              <p:cNvPr id="72" name="文本框 71">
                <a:extLst>
                  <a:ext uri="{FF2B5EF4-FFF2-40B4-BE49-F238E27FC236}">
                    <a16:creationId xmlns:a16="http://schemas.microsoft.com/office/drawing/2014/main" id="{7A46A473-E1C8-B442-9E8A-42136ECA09CE}"/>
                  </a:ext>
                </a:extLst>
              </p:cNvPr>
              <p:cNvSpPr txBox="1"/>
              <p:nvPr/>
            </p:nvSpPr>
            <p:spPr>
              <a:xfrm>
                <a:off x="3420" y="5930"/>
                <a:ext cx="3414" cy="872"/>
              </a:xfrm>
              <a:prstGeom prst="rect">
                <a:avLst/>
              </a:prstGeom>
              <a:noFill/>
            </p:spPr>
            <p:txBody>
              <a:bodyPr wrap="none" rtlCol="0" anchor="t">
                <a:spAutoFit/>
              </a:bodyPr>
              <a:lstStyle/>
              <a:p>
                <a:pPr lvl="0" algn="ctr">
                  <a:defRPr/>
                </a:pPr>
                <a:r>
                  <a:rPr lang="en-US" altLang="zh-CN" sz="1600" dirty="0">
                    <a:solidFill>
                      <a:srgbClr val="FF0000"/>
                    </a:solidFill>
                    <a:latin typeface="汉仪雅酷黑简" panose="00020600040101010101" charset="-122"/>
                    <a:ea typeface="汉仪雅酷黑简" panose="00020600040101010101" charset="-122"/>
                    <a:sym typeface="微软雅黑" panose="020B0503020204020204" charset="-122"/>
                  </a:rPr>
                  <a:t>Node Attributes</a:t>
                </a:r>
              </a:p>
              <a:p>
                <a:pPr lvl="0" algn="ctr">
                  <a:defRPr/>
                </a:pPr>
                <a:r>
                  <a:rPr lang="en-US" altLang="zh-CN" sz="1400"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Location and Traffic</a:t>
                </a:r>
              </a:p>
            </p:txBody>
          </p:sp>
        </p:grpSp>
        <p:grpSp>
          <p:nvGrpSpPr>
            <p:cNvPr id="68" name="组合 67">
              <a:extLst>
                <a:ext uri="{FF2B5EF4-FFF2-40B4-BE49-F238E27FC236}">
                  <a16:creationId xmlns:a16="http://schemas.microsoft.com/office/drawing/2014/main" id="{AFC57BAE-C62C-774C-B938-57B3BD963711}"/>
                </a:ext>
              </a:extLst>
            </p:cNvPr>
            <p:cNvGrpSpPr/>
            <p:nvPr/>
          </p:nvGrpSpPr>
          <p:grpSpPr>
            <a:xfrm>
              <a:off x="3422" y="3913"/>
              <a:ext cx="3510" cy="1343"/>
              <a:chOff x="3422" y="3913"/>
              <a:chExt cx="3510" cy="1343"/>
            </a:xfrm>
          </p:grpSpPr>
          <p:pic>
            <p:nvPicPr>
              <p:cNvPr id="69" name="图片 68">
                <a:extLst>
                  <a:ext uri="{FF2B5EF4-FFF2-40B4-BE49-F238E27FC236}">
                    <a16:creationId xmlns:a16="http://schemas.microsoft.com/office/drawing/2014/main" id="{ECBD32E4-895D-3B48-BD3A-BF3E1162475F}"/>
                  </a:ext>
                </a:extLst>
              </p:cNvPr>
              <p:cNvPicPr>
                <a:picLocks noChangeAspect="1"/>
              </p:cNvPicPr>
              <p:nvPr/>
            </p:nvPicPr>
            <p:blipFill>
              <a:blip r:embed="rId8"/>
              <a:stretch>
                <a:fillRect/>
              </a:stretch>
            </p:blipFill>
            <p:spPr>
              <a:xfrm>
                <a:off x="3422" y="3913"/>
                <a:ext cx="3510" cy="1343"/>
              </a:xfrm>
              <a:prstGeom prst="roundRect">
                <a:avLst/>
              </a:prstGeom>
            </p:spPr>
          </p:pic>
          <p:sp>
            <p:nvSpPr>
              <p:cNvPr id="70" name="文本框 69">
                <a:extLst>
                  <a:ext uri="{FF2B5EF4-FFF2-40B4-BE49-F238E27FC236}">
                    <a16:creationId xmlns:a16="http://schemas.microsoft.com/office/drawing/2014/main" id="{95AC05ED-4A99-F640-961D-A81537E7886E}"/>
                  </a:ext>
                </a:extLst>
              </p:cNvPr>
              <p:cNvSpPr txBox="1"/>
              <p:nvPr/>
            </p:nvSpPr>
            <p:spPr>
              <a:xfrm>
                <a:off x="3557" y="4363"/>
                <a:ext cx="3240" cy="485"/>
              </a:xfrm>
              <a:prstGeom prst="rect">
                <a:avLst/>
              </a:prstGeom>
              <a:noFill/>
            </p:spPr>
            <p:txBody>
              <a:bodyPr wrap="none" rtlCol="0" anchor="t">
                <a:spAutoFit/>
              </a:bodyPr>
              <a:lstStyle/>
              <a:p>
                <a:pPr lvl="0" algn="ctr">
                  <a:defRPr/>
                </a:pPr>
                <a:r>
                  <a:rPr lang="en-US" altLang="zh-CN" sz="1400" dirty="0">
                    <a:solidFill>
                      <a:srgbClr val="FF0000"/>
                    </a:solidFill>
                    <a:latin typeface="汉仪雅酷黑简" panose="00020600040101010101" charset="-122"/>
                    <a:ea typeface="汉仪雅酷黑简" panose="00020600040101010101" charset="-122"/>
                    <a:sym typeface="微软雅黑" panose="020B0503020204020204" charset="-122"/>
                  </a:rPr>
                  <a:t>Network Topology</a:t>
                </a:r>
              </a:p>
            </p:txBody>
          </p:sp>
        </p:grpSp>
      </p:grpSp>
      <p:sp>
        <p:nvSpPr>
          <p:cNvPr id="73" name="虚尾箭头 72">
            <a:extLst>
              <a:ext uri="{FF2B5EF4-FFF2-40B4-BE49-F238E27FC236}">
                <a16:creationId xmlns:a16="http://schemas.microsoft.com/office/drawing/2014/main" id="{3A763A45-5FD4-DE43-972C-029606E08E32}"/>
              </a:ext>
            </a:extLst>
          </p:cNvPr>
          <p:cNvSpPr/>
          <p:nvPr/>
        </p:nvSpPr>
        <p:spPr>
          <a:xfrm>
            <a:off x="8674588" y="2497148"/>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pic>
        <p:nvPicPr>
          <p:cNvPr id="74" name="图片 73">
            <a:extLst>
              <a:ext uri="{FF2B5EF4-FFF2-40B4-BE49-F238E27FC236}">
                <a16:creationId xmlns:a16="http://schemas.microsoft.com/office/drawing/2014/main" id="{18ACB367-CFE5-5A41-B978-638BBE042466}"/>
              </a:ext>
            </a:extLst>
          </p:cNvPr>
          <p:cNvPicPr>
            <a:picLocks noChangeAspect="1"/>
          </p:cNvPicPr>
          <p:nvPr/>
        </p:nvPicPr>
        <p:blipFill>
          <a:blip r:embed="rId9"/>
          <a:stretch>
            <a:fillRect/>
          </a:stretch>
        </p:blipFill>
        <p:spPr>
          <a:xfrm>
            <a:off x="9275601" y="1521814"/>
            <a:ext cx="2263618" cy="2120232"/>
          </a:xfrm>
          <a:prstGeom prst="rect">
            <a:avLst/>
          </a:prstGeom>
        </p:spPr>
      </p:pic>
      <p:sp>
        <p:nvSpPr>
          <p:cNvPr id="75" name="虚尾箭头 74">
            <a:extLst>
              <a:ext uri="{FF2B5EF4-FFF2-40B4-BE49-F238E27FC236}">
                <a16:creationId xmlns:a16="http://schemas.microsoft.com/office/drawing/2014/main" id="{8C27C138-836A-3C45-8C04-999F645EC850}"/>
              </a:ext>
            </a:extLst>
          </p:cNvPr>
          <p:cNvSpPr/>
          <p:nvPr/>
        </p:nvSpPr>
        <p:spPr>
          <a:xfrm>
            <a:off x="4127644" y="1958331"/>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76" name="虚尾箭头 75">
            <a:extLst>
              <a:ext uri="{FF2B5EF4-FFF2-40B4-BE49-F238E27FC236}">
                <a16:creationId xmlns:a16="http://schemas.microsoft.com/office/drawing/2014/main" id="{F5531BDC-856B-574E-A64B-BFA730D636D0}"/>
              </a:ext>
            </a:extLst>
          </p:cNvPr>
          <p:cNvSpPr/>
          <p:nvPr/>
        </p:nvSpPr>
        <p:spPr>
          <a:xfrm>
            <a:off x="4113589" y="3012336"/>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716230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8CA1C3-39CE-1847-B0BF-05CB338CB949}"/>
              </a:ext>
            </a:extLst>
          </p:cNvPr>
          <p:cNvSpPr txBox="1"/>
          <p:nvPr/>
        </p:nvSpPr>
        <p:spPr>
          <a:xfrm>
            <a:off x="5333278" y="24262"/>
            <a:ext cx="6705297"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Improvement——</a:t>
            </a:r>
            <a:r>
              <a:rPr lang="en-US" altLang="zh-CN" sz="2600" b="1" dirty="0">
                <a:solidFill>
                  <a:prstClr val="white"/>
                </a:solidFill>
                <a:latin typeface="微软雅黑" pitchFamily="34" charset="-122"/>
                <a:ea typeface="微软雅黑" pitchFamily="34" charset="-122"/>
              </a:rPr>
              <a:t>Model encapsulation</a:t>
            </a:r>
            <a:endParaRPr lang="zh-CN" altLang="en-US" sz="2600" b="1" dirty="0">
              <a:solidFill>
                <a:schemeClr val="bg1"/>
              </a:solidFill>
              <a:latin typeface="微软雅黑" pitchFamily="34" charset="-122"/>
              <a:ea typeface="微软雅黑" pitchFamily="34" charset="-122"/>
            </a:endParaRPr>
          </a:p>
        </p:txBody>
      </p:sp>
      <p:sp>
        <p:nvSpPr>
          <p:cNvPr id="67" name="Rounded Rectangle 25">
            <a:extLst>
              <a:ext uri="{FF2B5EF4-FFF2-40B4-BE49-F238E27FC236}">
                <a16:creationId xmlns:a16="http://schemas.microsoft.com/office/drawing/2014/main" id="{EAEB09AD-FE25-C34E-A8DF-D35BF8D5CA59}"/>
              </a:ext>
            </a:extLst>
          </p:cNvPr>
          <p:cNvSpPr/>
          <p:nvPr/>
        </p:nvSpPr>
        <p:spPr>
          <a:xfrm>
            <a:off x="4439167" y="1981891"/>
            <a:ext cx="690930" cy="1600324"/>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Data pre-processing</a:t>
            </a:r>
            <a:endParaRPr lang="zh-CN" altLang="en-US" sz="1400" kern="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68" name="虚尾箭头 67">
            <a:extLst>
              <a:ext uri="{FF2B5EF4-FFF2-40B4-BE49-F238E27FC236}">
                <a16:creationId xmlns:a16="http://schemas.microsoft.com/office/drawing/2014/main" id="{AC7855C8-8233-C349-96B8-0F2E4A38E001}"/>
              </a:ext>
            </a:extLst>
          </p:cNvPr>
          <p:cNvSpPr/>
          <p:nvPr/>
        </p:nvSpPr>
        <p:spPr>
          <a:xfrm>
            <a:off x="5153593" y="2040175"/>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69" name="虚尾箭头 68">
            <a:extLst>
              <a:ext uri="{FF2B5EF4-FFF2-40B4-BE49-F238E27FC236}">
                <a16:creationId xmlns:a16="http://schemas.microsoft.com/office/drawing/2014/main" id="{7E1CD68E-1814-DC40-A521-420296B8C81F}"/>
              </a:ext>
            </a:extLst>
          </p:cNvPr>
          <p:cNvSpPr/>
          <p:nvPr/>
        </p:nvSpPr>
        <p:spPr>
          <a:xfrm>
            <a:off x="5177369" y="3121695"/>
            <a:ext cx="410210" cy="276249"/>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nvGrpSpPr>
          <p:cNvPr id="74" name="组合 73">
            <a:extLst>
              <a:ext uri="{FF2B5EF4-FFF2-40B4-BE49-F238E27FC236}">
                <a16:creationId xmlns:a16="http://schemas.microsoft.com/office/drawing/2014/main" id="{5D6FBCA8-C418-4A43-A366-B10FF9D18154}"/>
              </a:ext>
            </a:extLst>
          </p:cNvPr>
          <p:cNvGrpSpPr/>
          <p:nvPr/>
        </p:nvGrpSpPr>
        <p:grpSpPr>
          <a:xfrm>
            <a:off x="337571" y="2049852"/>
            <a:ext cx="1359339" cy="1221317"/>
            <a:chOff x="292" y="5268"/>
            <a:chExt cx="2494" cy="2955"/>
          </a:xfrm>
        </p:grpSpPr>
        <p:pic>
          <p:nvPicPr>
            <p:cNvPr id="75" name="图片 74">
              <a:extLst>
                <a:ext uri="{FF2B5EF4-FFF2-40B4-BE49-F238E27FC236}">
                  <a16:creationId xmlns:a16="http://schemas.microsoft.com/office/drawing/2014/main" id="{9E555076-561E-7347-8B98-EAB8AA38C0B3}"/>
                </a:ext>
              </a:extLst>
            </p:cNvPr>
            <p:cNvPicPr>
              <a:picLocks noChangeAspect="1"/>
            </p:cNvPicPr>
            <p:nvPr/>
          </p:nvPicPr>
          <p:blipFill>
            <a:blip r:embed="rId3"/>
            <a:srcRect r="5116"/>
            <a:stretch>
              <a:fillRect/>
            </a:stretch>
          </p:blipFill>
          <p:spPr>
            <a:xfrm>
              <a:off x="485" y="5268"/>
              <a:ext cx="2183" cy="2955"/>
            </a:xfrm>
            <a:prstGeom prst="roundRect">
              <a:avLst/>
            </a:prstGeom>
          </p:spPr>
        </p:pic>
        <p:sp>
          <p:nvSpPr>
            <p:cNvPr id="86" name="圆角矩形 85">
              <a:extLst>
                <a:ext uri="{FF2B5EF4-FFF2-40B4-BE49-F238E27FC236}">
                  <a16:creationId xmlns:a16="http://schemas.microsoft.com/office/drawing/2014/main" id="{2C574CED-DE3D-5F45-AF1A-4DF5F27107A2}"/>
                </a:ext>
              </a:extLst>
            </p:cNvPr>
            <p:cNvSpPr/>
            <p:nvPr/>
          </p:nvSpPr>
          <p:spPr>
            <a:xfrm>
              <a:off x="292" y="5518"/>
              <a:ext cx="2494" cy="2444"/>
            </a:xfrm>
            <a:prstGeom prst="round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RAW Data</a:t>
              </a:r>
              <a:endParaRPr lang="zh-CN" altLang="en-US" sz="140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1 Topology</a:t>
              </a:r>
            </a:p>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a:t>
              </a:r>
            </a:p>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20 Node Attributes</a:t>
              </a:r>
            </a:p>
          </p:txBody>
        </p:sp>
      </p:grpSp>
      <p:sp>
        <p:nvSpPr>
          <p:cNvPr id="87" name="左大括号 86">
            <a:extLst>
              <a:ext uri="{FF2B5EF4-FFF2-40B4-BE49-F238E27FC236}">
                <a16:creationId xmlns:a16="http://schemas.microsoft.com/office/drawing/2014/main" id="{24CE30EF-853E-DB4E-91DA-736085181213}"/>
              </a:ext>
            </a:extLst>
          </p:cNvPr>
          <p:cNvSpPr/>
          <p:nvPr/>
        </p:nvSpPr>
        <p:spPr>
          <a:xfrm>
            <a:off x="1774272" y="1712963"/>
            <a:ext cx="254230" cy="2056129"/>
          </a:xfrm>
          <a:prstGeom prst="leftBrace">
            <a:avLst>
              <a:gd name="adj1" fmla="val 8333"/>
              <a:gd name="adj2" fmla="val 48625"/>
            </a:avLst>
          </a:prstGeom>
          <a:noFill/>
          <a:ln w="19050">
            <a:solidFill>
              <a:srgbClr val="AA70B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88" name="组合 87">
            <a:extLst>
              <a:ext uri="{FF2B5EF4-FFF2-40B4-BE49-F238E27FC236}">
                <a16:creationId xmlns:a16="http://schemas.microsoft.com/office/drawing/2014/main" id="{4B9BADFD-2D8D-D44A-BC47-37804B4D21D7}"/>
              </a:ext>
            </a:extLst>
          </p:cNvPr>
          <p:cNvGrpSpPr/>
          <p:nvPr/>
        </p:nvGrpSpPr>
        <p:grpSpPr>
          <a:xfrm>
            <a:off x="2045673" y="1744712"/>
            <a:ext cx="1928947" cy="1992630"/>
            <a:chOff x="3405" y="3913"/>
            <a:chExt cx="3527" cy="3138"/>
          </a:xfrm>
        </p:grpSpPr>
        <p:grpSp>
          <p:nvGrpSpPr>
            <p:cNvPr id="92" name="组合 91">
              <a:extLst>
                <a:ext uri="{FF2B5EF4-FFF2-40B4-BE49-F238E27FC236}">
                  <a16:creationId xmlns:a16="http://schemas.microsoft.com/office/drawing/2014/main" id="{C010E288-81D4-1941-BBE9-78FEA3574485}"/>
                </a:ext>
              </a:extLst>
            </p:cNvPr>
            <p:cNvGrpSpPr/>
            <p:nvPr/>
          </p:nvGrpSpPr>
          <p:grpSpPr>
            <a:xfrm>
              <a:off x="3405" y="5708"/>
              <a:ext cx="3509" cy="1343"/>
              <a:chOff x="3405" y="5708"/>
              <a:chExt cx="3509" cy="1343"/>
            </a:xfrm>
          </p:grpSpPr>
          <p:pic>
            <p:nvPicPr>
              <p:cNvPr id="96" name="图片 95">
                <a:extLst>
                  <a:ext uri="{FF2B5EF4-FFF2-40B4-BE49-F238E27FC236}">
                    <a16:creationId xmlns:a16="http://schemas.microsoft.com/office/drawing/2014/main" id="{EC03EB40-2B5C-AA4B-BCC0-FB85B2CB42CF}"/>
                  </a:ext>
                </a:extLst>
              </p:cNvPr>
              <p:cNvPicPr>
                <a:picLocks noChangeAspect="1"/>
              </p:cNvPicPr>
              <p:nvPr/>
            </p:nvPicPr>
            <p:blipFill>
              <a:blip r:embed="rId4"/>
              <a:stretch>
                <a:fillRect/>
              </a:stretch>
            </p:blipFill>
            <p:spPr>
              <a:xfrm>
                <a:off x="3405" y="5708"/>
                <a:ext cx="3509" cy="1343"/>
              </a:xfrm>
              <a:prstGeom prst="roundRect">
                <a:avLst/>
              </a:prstGeom>
            </p:spPr>
          </p:pic>
          <p:sp>
            <p:nvSpPr>
              <p:cNvPr id="97" name="文本框 96">
                <a:extLst>
                  <a:ext uri="{FF2B5EF4-FFF2-40B4-BE49-F238E27FC236}">
                    <a16:creationId xmlns:a16="http://schemas.microsoft.com/office/drawing/2014/main" id="{0A00D491-55C2-2E4F-A8DF-FF65F9BDEDE3}"/>
                  </a:ext>
                </a:extLst>
              </p:cNvPr>
              <p:cNvSpPr txBox="1"/>
              <p:nvPr/>
            </p:nvSpPr>
            <p:spPr>
              <a:xfrm>
                <a:off x="3420" y="5930"/>
                <a:ext cx="3414" cy="872"/>
              </a:xfrm>
              <a:prstGeom prst="rect">
                <a:avLst/>
              </a:prstGeom>
              <a:noFill/>
            </p:spPr>
            <p:txBody>
              <a:bodyPr wrap="none" rtlCol="0" anchor="t">
                <a:spAutoFit/>
              </a:bodyPr>
              <a:lstStyle/>
              <a:p>
                <a:pPr lvl="0" algn="ctr">
                  <a:defRPr/>
                </a:pPr>
                <a:r>
                  <a:rPr lang="en-US" altLang="zh-CN" sz="1600"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Node Attributes</a:t>
                </a:r>
              </a:p>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rPr>
                  <a:t>Location and Traffic</a:t>
                </a:r>
              </a:p>
            </p:txBody>
          </p:sp>
        </p:grpSp>
        <p:grpSp>
          <p:nvGrpSpPr>
            <p:cNvPr id="93" name="组合 92">
              <a:extLst>
                <a:ext uri="{FF2B5EF4-FFF2-40B4-BE49-F238E27FC236}">
                  <a16:creationId xmlns:a16="http://schemas.microsoft.com/office/drawing/2014/main" id="{44F6B9DC-39CA-FF4B-AC8D-49725C878497}"/>
                </a:ext>
              </a:extLst>
            </p:cNvPr>
            <p:cNvGrpSpPr/>
            <p:nvPr/>
          </p:nvGrpSpPr>
          <p:grpSpPr>
            <a:xfrm>
              <a:off x="3422" y="3913"/>
              <a:ext cx="3510" cy="1343"/>
              <a:chOff x="3422" y="3913"/>
              <a:chExt cx="3510" cy="1343"/>
            </a:xfrm>
          </p:grpSpPr>
          <p:pic>
            <p:nvPicPr>
              <p:cNvPr id="94" name="图片 93">
                <a:extLst>
                  <a:ext uri="{FF2B5EF4-FFF2-40B4-BE49-F238E27FC236}">
                    <a16:creationId xmlns:a16="http://schemas.microsoft.com/office/drawing/2014/main" id="{BC0A0AC0-806A-2046-97D8-1155FAD8F213}"/>
                  </a:ext>
                </a:extLst>
              </p:cNvPr>
              <p:cNvPicPr>
                <a:picLocks noChangeAspect="1"/>
              </p:cNvPicPr>
              <p:nvPr/>
            </p:nvPicPr>
            <p:blipFill>
              <a:blip r:embed="rId5"/>
              <a:stretch>
                <a:fillRect/>
              </a:stretch>
            </p:blipFill>
            <p:spPr>
              <a:xfrm>
                <a:off x="3422" y="3913"/>
                <a:ext cx="3510" cy="1343"/>
              </a:xfrm>
              <a:prstGeom prst="roundRect">
                <a:avLst/>
              </a:prstGeom>
            </p:spPr>
          </p:pic>
          <p:sp>
            <p:nvSpPr>
              <p:cNvPr id="95" name="文本框 94">
                <a:extLst>
                  <a:ext uri="{FF2B5EF4-FFF2-40B4-BE49-F238E27FC236}">
                    <a16:creationId xmlns:a16="http://schemas.microsoft.com/office/drawing/2014/main" id="{B88E8B68-080C-AF4A-8344-2ACF7C16FCF1}"/>
                  </a:ext>
                </a:extLst>
              </p:cNvPr>
              <p:cNvSpPr txBox="1"/>
              <p:nvPr/>
            </p:nvSpPr>
            <p:spPr>
              <a:xfrm>
                <a:off x="3512" y="4321"/>
                <a:ext cx="3240" cy="485"/>
              </a:xfrm>
              <a:prstGeom prst="rect">
                <a:avLst/>
              </a:prstGeom>
              <a:noFill/>
            </p:spPr>
            <p:txBody>
              <a:bodyPr wrap="none" rtlCol="0" anchor="t">
                <a:spAutoFit/>
              </a:bodyPr>
              <a:lstStyle/>
              <a:p>
                <a:pPr lvl="0" algn="ctr">
                  <a:defRPr/>
                </a:pPr>
                <a:r>
                  <a:rPr lang="en-US" altLang="zh-CN" sz="1400" dirty="0">
                    <a:solidFill>
                      <a:srgbClr val="FF0000"/>
                    </a:solidFill>
                    <a:latin typeface="Microsoft YaHei" panose="020B0503020204020204" pitchFamily="34" charset="-122"/>
                    <a:ea typeface="Microsoft YaHei" panose="020B0503020204020204" pitchFamily="34" charset="-122"/>
                    <a:sym typeface="微软雅黑" panose="020B0503020204020204" charset="-122"/>
                  </a:rPr>
                  <a:t>Network Topology</a:t>
                </a:r>
              </a:p>
            </p:txBody>
          </p:sp>
        </p:grpSp>
      </p:grpSp>
      <p:sp>
        <p:nvSpPr>
          <p:cNvPr id="98" name="虚尾箭头 97">
            <a:extLst>
              <a:ext uri="{FF2B5EF4-FFF2-40B4-BE49-F238E27FC236}">
                <a16:creationId xmlns:a16="http://schemas.microsoft.com/office/drawing/2014/main" id="{63891440-D349-8948-90E1-E7F18EAE94D8}"/>
              </a:ext>
            </a:extLst>
          </p:cNvPr>
          <p:cNvSpPr/>
          <p:nvPr/>
        </p:nvSpPr>
        <p:spPr>
          <a:xfrm>
            <a:off x="8525385" y="2558911"/>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pic>
        <p:nvPicPr>
          <p:cNvPr id="99" name="图片 98">
            <a:extLst>
              <a:ext uri="{FF2B5EF4-FFF2-40B4-BE49-F238E27FC236}">
                <a16:creationId xmlns:a16="http://schemas.microsoft.com/office/drawing/2014/main" id="{11B12737-BDF5-054C-8610-7A2E7ABF5645}"/>
              </a:ext>
            </a:extLst>
          </p:cNvPr>
          <p:cNvPicPr>
            <a:picLocks noChangeAspect="1"/>
          </p:cNvPicPr>
          <p:nvPr/>
        </p:nvPicPr>
        <p:blipFill>
          <a:blip r:embed="rId6"/>
          <a:stretch>
            <a:fillRect/>
          </a:stretch>
        </p:blipFill>
        <p:spPr>
          <a:xfrm>
            <a:off x="9275601" y="1560310"/>
            <a:ext cx="2263618" cy="2120232"/>
          </a:xfrm>
          <a:prstGeom prst="rect">
            <a:avLst/>
          </a:prstGeom>
        </p:spPr>
      </p:pic>
      <p:sp>
        <p:nvSpPr>
          <p:cNvPr id="100" name="虚尾箭头 99">
            <a:extLst>
              <a:ext uri="{FF2B5EF4-FFF2-40B4-BE49-F238E27FC236}">
                <a16:creationId xmlns:a16="http://schemas.microsoft.com/office/drawing/2014/main" id="{D3406643-1F43-2C4F-9031-8642F648822C}"/>
              </a:ext>
            </a:extLst>
          </p:cNvPr>
          <p:cNvSpPr/>
          <p:nvPr/>
        </p:nvSpPr>
        <p:spPr>
          <a:xfrm>
            <a:off x="4127644" y="1996827"/>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01" name="虚尾箭头 100">
            <a:extLst>
              <a:ext uri="{FF2B5EF4-FFF2-40B4-BE49-F238E27FC236}">
                <a16:creationId xmlns:a16="http://schemas.microsoft.com/office/drawing/2014/main" id="{F87D217F-4533-E54E-8FA2-B3A031012DC0}"/>
              </a:ext>
            </a:extLst>
          </p:cNvPr>
          <p:cNvSpPr/>
          <p:nvPr/>
        </p:nvSpPr>
        <p:spPr>
          <a:xfrm>
            <a:off x="4113589" y="3050832"/>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nvGrpSpPr>
          <p:cNvPr id="2" name="组合 1">
            <a:extLst>
              <a:ext uri="{FF2B5EF4-FFF2-40B4-BE49-F238E27FC236}">
                <a16:creationId xmlns:a16="http://schemas.microsoft.com/office/drawing/2014/main" id="{82C853B9-1AF1-C249-885D-AB4122588135}"/>
              </a:ext>
            </a:extLst>
          </p:cNvPr>
          <p:cNvGrpSpPr/>
          <p:nvPr/>
        </p:nvGrpSpPr>
        <p:grpSpPr>
          <a:xfrm>
            <a:off x="5796181" y="1836316"/>
            <a:ext cx="2665672" cy="1815743"/>
            <a:chOff x="5796181" y="1624566"/>
            <a:chExt cx="2665672" cy="1815743"/>
          </a:xfrm>
        </p:grpSpPr>
        <p:sp>
          <p:nvSpPr>
            <p:cNvPr id="65" name="Rounded Rectangle 25">
              <a:extLst>
                <a:ext uri="{FF2B5EF4-FFF2-40B4-BE49-F238E27FC236}">
                  <a16:creationId xmlns:a16="http://schemas.microsoft.com/office/drawing/2014/main" id="{5CB4E254-35A5-A747-B8DE-7E359338B8C3}"/>
                </a:ext>
              </a:extLst>
            </p:cNvPr>
            <p:cNvSpPr/>
            <p:nvPr/>
          </p:nvSpPr>
          <p:spPr>
            <a:xfrm>
              <a:off x="7667776" y="1624566"/>
              <a:ext cx="794077"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Topology</a:t>
              </a:r>
              <a:r>
                <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 </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optimization strategy</a:t>
              </a:r>
              <a:endPar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66" name="Rounded Rectangle 25">
              <a:extLst>
                <a:ext uri="{FF2B5EF4-FFF2-40B4-BE49-F238E27FC236}">
                  <a16:creationId xmlns:a16="http://schemas.microsoft.com/office/drawing/2014/main" id="{F2896604-42E0-7D45-AC46-3AE595FEECC9}"/>
                </a:ext>
              </a:extLst>
            </p:cNvPr>
            <p:cNvSpPr/>
            <p:nvPr/>
          </p:nvSpPr>
          <p:spPr>
            <a:xfrm>
              <a:off x="5815147" y="1711728"/>
              <a:ext cx="1188720" cy="48146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Topology Restore</a:t>
              </a:r>
            </a:p>
          </p:txBody>
        </p:sp>
        <p:sp>
          <p:nvSpPr>
            <p:cNvPr id="70" name="Rounded Rectangle 25">
              <a:extLst>
                <a:ext uri="{FF2B5EF4-FFF2-40B4-BE49-F238E27FC236}">
                  <a16:creationId xmlns:a16="http://schemas.microsoft.com/office/drawing/2014/main" id="{F31FD8FE-AA31-DB4D-A97D-BF9F17A7109D}"/>
                </a:ext>
              </a:extLst>
            </p:cNvPr>
            <p:cNvSpPr/>
            <p:nvPr/>
          </p:nvSpPr>
          <p:spPr>
            <a:xfrm>
              <a:off x="5796181" y="2858899"/>
              <a:ext cx="1188720" cy="515197"/>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Traffic Forecast</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grpSp>
          <p:nvGrpSpPr>
            <p:cNvPr id="71" name="组合 70">
              <a:extLst>
                <a:ext uri="{FF2B5EF4-FFF2-40B4-BE49-F238E27FC236}">
                  <a16:creationId xmlns:a16="http://schemas.microsoft.com/office/drawing/2014/main" id="{5C00EAEB-BD38-DA44-86B2-F9803C9254B0}"/>
                </a:ext>
              </a:extLst>
            </p:cNvPr>
            <p:cNvGrpSpPr/>
            <p:nvPr/>
          </p:nvGrpSpPr>
          <p:grpSpPr>
            <a:xfrm>
              <a:off x="7041071" y="1838103"/>
              <a:ext cx="563170" cy="1368812"/>
              <a:chOff x="2953773" y="3258743"/>
              <a:chExt cx="429319" cy="1455301"/>
            </a:xfrm>
          </p:grpSpPr>
          <p:sp>
            <p:nvSpPr>
              <p:cNvPr id="72" name="虚尾箭头 71">
                <a:extLst>
                  <a:ext uri="{FF2B5EF4-FFF2-40B4-BE49-F238E27FC236}">
                    <a16:creationId xmlns:a16="http://schemas.microsoft.com/office/drawing/2014/main" id="{35F8A982-8A37-F44D-BA92-48A09179F230}"/>
                  </a:ext>
                </a:extLst>
              </p:cNvPr>
              <p:cNvSpPr/>
              <p:nvPr/>
            </p:nvSpPr>
            <p:spPr>
              <a:xfrm>
                <a:off x="2953773" y="3258743"/>
                <a:ext cx="410210" cy="29370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73" name="虚尾箭头 72">
                <a:extLst>
                  <a:ext uri="{FF2B5EF4-FFF2-40B4-BE49-F238E27FC236}">
                    <a16:creationId xmlns:a16="http://schemas.microsoft.com/office/drawing/2014/main" id="{D084DFE3-08F9-9F42-A45C-41F8683C8851}"/>
                  </a:ext>
                </a:extLst>
              </p:cNvPr>
              <p:cNvSpPr/>
              <p:nvPr/>
            </p:nvSpPr>
            <p:spPr>
              <a:xfrm>
                <a:off x="2972882" y="4369056"/>
                <a:ext cx="410210" cy="344988"/>
              </a:xfrm>
              <a:prstGeom prst="stripedRightArrow">
                <a:avLst>
                  <a:gd name="adj1" fmla="val 50000"/>
                  <a:gd name="adj2" fmla="val 50000"/>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grpSp>
      <p:sp>
        <p:nvSpPr>
          <p:cNvPr id="119" name="矩形 118">
            <a:extLst>
              <a:ext uri="{FF2B5EF4-FFF2-40B4-BE49-F238E27FC236}">
                <a16:creationId xmlns:a16="http://schemas.microsoft.com/office/drawing/2014/main" id="{7492979B-21F6-A140-93FC-64AA9BD5C76E}"/>
              </a:ext>
            </a:extLst>
          </p:cNvPr>
          <p:cNvSpPr/>
          <p:nvPr/>
        </p:nvSpPr>
        <p:spPr>
          <a:xfrm>
            <a:off x="7839910" y="4176563"/>
            <a:ext cx="98078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Result</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120" name="矩形 119">
            <a:extLst>
              <a:ext uri="{FF2B5EF4-FFF2-40B4-BE49-F238E27FC236}">
                <a16:creationId xmlns:a16="http://schemas.microsoft.com/office/drawing/2014/main" id="{B53A8917-1C61-3745-B580-449E5D1954C1}"/>
              </a:ext>
            </a:extLst>
          </p:cNvPr>
          <p:cNvSpPr/>
          <p:nvPr/>
        </p:nvSpPr>
        <p:spPr>
          <a:xfrm>
            <a:off x="450382" y="4108736"/>
            <a:ext cx="126509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Solution</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121" name="文本框 120">
            <a:extLst>
              <a:ext uri="{FF2B5EF4-FFF2-40B4-BE49-F238E27FC236}">
                <a16:creationId xmlns:a16="http://schemas.microsoft.com/office/drawing/2014/main" id="{5C20DFE0-032D-524A-99BB-288D195B84F9}"/>
              </a:ext>
            </a:extLst>
          </p:cNvPr>
          <p:cNvSpPr txBox="1"/>
          <p:nvPr/>
        </p:nvSpPr>
        <p:spPr>
          <a:xfrm>
            <a:off x="7921328" y="4761884"/>
            <a:ext cx="3701885" cy="2062103"/>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1. Instantiation time of N nodes = single node time</a:t>
            </a:r>
          </a:p>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2. MLFO shortens development time by 70%</a:t>
            </a:r>
          </a:p>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3. Data sharing reduces storage consumption by 50%</a:t>
            </a:r>
          </a:p>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4. Service self-healing reduces failure to affect business by 80%</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endParaRPr>
          </a:p>
        </p:txBody>
      </p:sp>
      <p:pic>
        <p:nvPicPr>
          <p:cNvPr id="122" name="Picture 2">
            <a:extLst>
              <a:ext uri="{FF2B5EF4-FFF2-40B4-BE49-F238E27FC236}">
                <a16:creationId xmlns:a16="http://schemas.microsoft.com/office/drawing/2014/main" id="{E95AD8EB-BCB9-7C4A-ACB4-2A9637D9AC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036" y="5634296"/>
            <a:ext cx="937783" cy="618709"/>
          </a:xfrm>
          <a:prstGeom prst="rect">
            <a:avLst/>
          </a:prstGeom>
          <a:noFill/>
          <a:extLst>
            <a:ext uri="{909E8E84-426E-40DD-AFC4-6F175D3DCCD1}">
              <a14:hiddenFill xmlns:a14="http://schemas.microsoft.com/office/drawing/2010/main">
                <a:solidFill>
                  <a:srgbClr val="FFFFFF"/>
                </a:solidFill>
              </a14:hiddenFill>
            </a:ext>
          </a:extLst>
        </p:spPr>
      </p:pic>
      <p:pic>
        <p:nvPicPr>
          <p:cNvPr id="123" name="图片 122" descr="徽标, 公司名称&#10;&#10;描述已自动生成">
            <a:extLst>
              <a:ext uri="{FF2B5EF4-FFF2-40B4-BE49-F238E27FC236}">
                <a16:creationId xmlns:a16="http://schemas.microsoft.com/office/drawing/2014/main" id="{12A2378B-F99C-3044-BB5F-255E36130A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787" y="4720634"/>
            <a:ext cx="937784" cy="701873"/>
          </a:xfrm>
          <a:prstGeom prst="rect">
            <a:avLst/>
          </a:prstGeom>
        </p:spPr>
      </p:pic>
      <p:sp>
        <p:nvSpPr>
          <p:cNvPr id="124" name="文本框 123">
            <a:extLst>
              <a:ext uri="{FF2B5EF4-FFF2-40B4-BE49-F238E27FC236}">
                <a16:creationId xmlns:a16="http://schemas.microsoft.com/office/drawing/2014/main" id="{67A82CB2-143B-164F-BD9F-BDC2856BD59F}"/>
              </a:ext>
            </a:extLst>
          </p:cNvPr>
          <p:cNvSpPr txBox="1"/>
          <p:nvPr/>
        </p:nvSpPr>
        <p:spPr>
          <a:xfrm>
            <a:off x="1832183" y="4680021"/>
            <a:ext cx="5152718" cy="584775"/>
          </a:xfrm>
          <a:prstGeom prst="rect">
            <a:avLst/>
          </a:prstGeom>
          <a:noFill/>
        </p:spPr>
        <p:txBody>
          <a:bodyPr wrap="square" rtlCol="0">
            <a:spAutoFit/>
          </a:bodyPr>
          <a:lstStyle/>
          <a:p>
            <a:pPr lvl="0"/>
            <a:r>
              <a:rPr lang="en-US" altLang="zh-CN"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Capability scheduling</a:t>
            </a:r>
            <a:r>
              <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a:t>
            </a:r>
            <a:r>
              <a:rPr lang="en-US" altLang="zh-CN"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Self-healing</a:t>
            </a:r>
            <a:r>
              <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a:t>
            </a:r>
            <a:r>
              <a:rPr lang="en-US" altLang="zh-CN"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Horizontal Expansion and Data Sharing</a:t>
            </a:r>
            <a:endPar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125" name="文本框 124">
            <a:extLst>
              <a:ext uri="{FF2B5EF4-FFF2-40B4-BE49-F238E27FC236}">
                <a16:creationId xmlns:a16="http://schemas.microsoft.com/office/drawing/2014/main" id="{5AD4B946-703D-B542-8F4E-E8C68C613A5D}"/>
              </a:ext>
            </a:extLst>
          </p:cNvPr>
          <p:cNvSpPr txBox="1"/>
          <p:nvPr/>
        </p:nvSpPr>
        <p:spPr>
          <a:xfrm>
            <a:off x="1901387" y="5654437"/>
            <a:ext cx="5083514" cy="338554"/>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Web Interface</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Virtualization</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a:t>
            </a:r>
            <a:r>
              <a:rPr lang="en"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CI/CD</a:t>
            </a:r>
          </a:p>
        </p:txBody>
      </p:sp>
      <p:sp>
        <p:nvSpPr>
          <p:cNvPr id="53" name="矩形 52">
            <a:extLst>
              <a:ext uri="{FF2B5EF4-FFF2-40B4-BE49-F238E27FC236}">
                <a16:creationId xmlns:a16="http://schemas.microsoft.com/office/drawing/2014/main" id="{7A7F3FE5-3A43-BE4B-95EC-E8A90AEED917}"/>
              </a:ext>
            </a:extLst>
          </p:cNvPr>
          <p:cNvSpPr/>
          <p:nvPr/>
        </p:nvSpPr>
        <p:spPr>
          <a:xfrm>
            <a:off x="340753" y="768660"/>
            <a:ext cx="11510321" cy="70057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Feedback“using</a:t>
            </a: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Docker for packaging, and referring to ITU specifications to try to provide services in the form of a capability open platform”</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005044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7348E87D-B12C-464F-9F46-75FB4750DC2C}"/>
              </a:ext>
            </a:extLst>
          </p:cNvPr>
          <p:cNvGrpSpPr/>
          <p:nvPr/>
        </p:nvGrpSpPr>
        <p:grpSpPr>
          <a:xfrm>
            <a:off x="817245" y="0"/>
            <a:ext cx="6924674" cy="6858000"/>
            <a:chOff x="817245" y="0"/>
            <a:chExt cx="6924674" cy="6858000"/>
          </a:xfrm>
        </p:grpSpPr>
        <p:grpSp>
          <p:nvGrpSpPr>
            <p:cNvPr id="34" name="组合 33">
              <a:extLst>
                <a:ext uri="{FF2B5EF4-FFF2-40B4-BE49-F238E27FC236}">
                  <a16:creationId xmlns:a16="http://schemas.microsoft.com/office/drawing/2014/main" id="{BA8D4670-BA15-A14F-BD58-E13F6C762621}"/>
                </a:ext>
              </a:extLst>
            </p:cNvPr>
            <p:cNvGrpSpPr/>
            <p:nvPr/>
          </p:nvGrpSpPr>
          <p:grpSpPr>
            <a:xfrm>
              <a:off x="817245" y="0"/>
              <a:ext cx="6924674" cy="6858000"/>
              <a:chOff x="1762125" y="0"/>
              <a:chExt cx="6924674" cy="6857999"/>
            </a:xfrm>
          </p:grpSpPr>
          <p:grpSp>
            <p:nvGrpSpPr>
              <p:cNvPr id="44" name="组合 43">
                <a:extLst>
                  <a:ext uri="{FF2B5EF4-FFF2-40B4-BE49-F238E27FC236}">
                    <a16:creationId xmlns:a16="http://schemas.microsoft.com/office/drawing/2014/main" id="{4CA1F87F-0904-4740-9F67-06B2C377AACA}"/>
                  </a:ext>
                </a:extLst>
              </p:cNvPr>
              <p:cNvGrpSpPr/>
              <p:nvPr/>
            </p:nvGrpSpPr>
            <p:grpSpPr>
              <a:xfrm>
                <a:off x="1762125" y="0"/>
                <a:ext cx="6924674" cy="6857999"/>
                <a:chOff x="1762125" y="0"/>
                <a:chExt cx="6924674" cy="6857999"/>
              </a:xfrm>
            </p:grpSpPr>
            <p:sp>
              <p:nvSpPr>
                <p:cNvPr id="49" name="平行四边形 48">
                  <a:extLst>
                    <a:ext uri="{FF2B5EF4-FFF2-40B4-BE49-F238E27FC236}">
                      <a16:creationId xmlns:a16="http://schemas.microsoft.com/office/drawing/2014/main" id="{D8413185-8B3A-1C4D-9967-DB19A5084DA0}"/>
                    </a:ext>
                  </a:extLst>
                </p:cNvPr>
                <p:cNvSpPr/>
                <p:nvPr/>
              </p:nvSpPr>
              <p:spPr>
                <a:xfrm flipH="1">
                  <a:off x="1762125" y="0"/>
                  <a:ext cx="6924674" cy="6857999"/>
                </a:xfrm>
                <a:prstGeom prst="parallelogram">
                  <a:avLst/>
                </a:prstGeom>
                <a:solidFill>
                  <a:srgbClr val="1F4E7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32">
                  <a:extLst>
                    <a:ext uri="{FF2B5EF4-FFF2-40B4-BE49-F238E27FC236}">
                      <a16:creationId xmlns:a16="http://schemas.microsoft.com/office/drawing/2014/main" id="{2D33BF77-A25C-314D-B9A0-CE10115FB3B0}"/>
                    </a:ext>
                  </a:extLst>
                </p:cNvPr>
                <p:cNvSpPr/>
                <p:nvPr/>
              </p:nvSpPr>
              <p:spPr>
                <a:xfrm flipH="1">
                  <a:off x="1965960" y="813520"/>
                  <a:ext cx="5636925" cy="903600"/>
                </a:xfrm>
                <a:custGeom>
                  <a:avLst/>
                  <a:gdLst/>
                  <a:ahLst/>
                  <a:cxnLst/>
                  <a:rect l="l" t="t" r="r" b="b"/>
                  <a:pathLst>
                    <a:path w="5636925" h="903600">
                      <a:moveTo>
                        <a:pt x="3492867" y="333473"/>
                      </a:moveTo>
                      <a:cubicBezTo>
                        <a:pt x="3479401" y="333473"/>
                        <a:pt x="3467502" y="337140"/>
                        <a:pt x="3457169" y="344472"/>
                      </a:cubicBezTo>
                      <a:cubicBezTo>
                        <a:pt x="3446836" y="351805"/>
                        <a:pt x="3438337" y="364371"/>
                        <a:pt x="3431671" y="382170"/>
                      </a:cubicBezTo>
                      <a:cubicBezTo>
                        <a:pt x="3425004" y="399969"/>
                        <a:pt x="3421671" y="426801"/>
                        <a:pt x="3421671" y="462665"/>
                      </a:cubicBezTo>
                      <a:cubicBezTo>
                        <a:pt x="3421671" y="492797"/>
                        <a:pt x="3424938" y="517229"/>
                        <a:pt x="3431471" y="535961"/>
                      </a:cubicBezTo>
                      <a:cubicBezTo>
                        <a:pt x="3438004" y="554693"/>
                        <a:pt x="3447136" y="568325"/>
                        <a:pt x="3458869" y="576858"/>
                      </a:cubicBezTo>
                      <a:cubicBezTo>
                        <a:pt x="3468069" y="583524"/>
                        <a:pt x="3479534" y="586858"/>
                        <a:pt x="3493267" y="586858"/>
                      </a:cubicBezTo>
                      <a:cubicBezTo>
                        <a:pt x="3513666" y="586858"/>
                        <a:pt x="3529531" y="579125"/>
                        <a:pt x="3540864" y="563659"/>
                      </a:cubicBezTo>
                      <a:cubicBezTo>
                        <a:pt x="3557130" y="541527"/>
                        <a:pt x="3565263" y="507329"/>
                        <a:pt x="3565263" y="461065"/>
                      </a:cubicBezTo>
                      <a:cubicBezTo>
                        <a:pt x="3565263" y="422134"/>
                        <a:pt x="3559996" y="392269"/>
                        <a:pt x="3549463" y="371471"/>
                      </a:cubicBezTo>
                      <a:cubicBezTo>
                        <a:pt x="3536531" y="346139"/>
                        <a:pt x="3517665" y="333473"/>
                        <a:pt x="3492867" y="333473"/>
                      </a:cubicBezTo>
                      <a:close/>
                      <a:moveTo>
                        <a:pt x="2181333" y="324474"/>
                      </a:moveTo>
                      <a:lnTo>
                        <a:pt x="2181333" y="397869"/>
                      </a:lnTo>
                      <a:lnTo>
                        <a:pt x="2173734" y="397869"/>
                      </a:lnTo>
                      <a:cubicBezTo>
                        <a:pt x="2170667" y="377870"/>
                        <a:pt x="2163334" y="362471"/>
                        <a:pt x="2151735" y="351672"/>
                      </a:cubicBezTo>
                      <a:cubicBezTo>
                        <a:pt x="2143469" y="343939"/>
                        <a:pt x="2130203" y="340073"/>
                        <a:pt x="2111937" y="340073"/>
                      </a:cubicBezTo>
                      <a:lnTo>
                        <a:pt x="2092338" y="340073"/>
                      </a:lnTo>
                      <a:lnTo>
                        <a:pt x="2092338" y="549260"/>
                      </a:lnTo>
                      <a:cubicBezTo>
                        <a:pt x="2092338" y="562859"/>
                        <a:pt x="2093072" y="571259"/>
                        <a:pt x="2094538" y="574458"/>
                      </a:cubicBezTo>
                      <a:cubicBezTo>
                        <a:pt x="2096538" y="578991"/>
                        <a:pt x="2099271" y="582191"/>
                        <a:pt x="2102738" y="584058"/>
                      </a:cubicBezTo>
                      <a:cubicBezTo>
                        <a:pt x="2107538" y="586858"/>
                        <a:pt x="2113870" y="588258"/>
                        <a:pt x="2121737" y="588258"/>
                      </a:cubicBezTo>
                      <a:lnTo>
                        <a:pt x="2130736" y="588258"/>
                      </a:lnTo>
                      <a:lnTo>
                        <a:pt x="2130736" y="595657"/>
                      </a:lnTo>
                      <a:lnTo>
                        <a:pt x="1988745" y="595657"/>
                      </a:lnTo>
                      <a:lnTo>
                        <a:pt x="1988745" y="588258"/>
                      </a:lnTo>
                      <a:lnTo>
                        <a:pt x="1997744" y="588258"/>
                      </a:lnTo>
                      <a:cubicBezTo>
                        <a:pt x="2005477" y="588258"/>
                        <a:pt x="2011577" y="586958"/>
                        <a:pt x="2016043" y="584358"/>
                      </a:cubicBezTo>
                      <a:cubicBezTo>
                        <a:pt x="2020510" y="581758"/>
                        <a:pt x="2023509" y="578725"/>
                        <a:pt x="2025043" y="575258"/>
                      </a:cubicBezTo>
                      <a:cubicBezTo>
                        <a:pt x="2026576" y="571792"/>
                        <a:pt x="2027342" y="563126"/>
                        <a:pt x="2027342" y="549260"/>
                      </a:cubicBezTo>
                      <a:lnTo>
                        <a:pt x="2027342" y="340073"/>
                      </a:lnTo>
                      <a:lnTo>
                        <a:pt x="2007144" y="340073"/>
                      </a:lnTo>
                      <a:cubicBezTo>
                        <a:pt x="1994478" y="340073"/>
                        <a:pt x="1985612" y="341273"/>
                        <a:pt x="1980545" y="343672"/>
                      </a:cubicBezTo>
                      <a:cubicBezTo>
                        <a:pt x="1971479" y="348072"/>
                        <a:pt x="1964346" y="353972"/>
                        <a:pt x="1959147" y="361371"/>
                      </a:cubicBezTo>
                      <a:cubicBezTo>
                        <a:pt x="1953947" y="368771"/>
                        <a:pt x="1949214" y="380937"/>
                        <a:pt x="1944947" y="397869"/>
                      </a:cubicBezTo>
                      <a:lnTo>
                        <a:pt x="1937748" y="397869"/>
                      </a:lnTo>
                      <a:lnTo>
                        <a:pt x="1937748" y="324474"/>
                      </a:lnTo>
                      <a:close/>
                      <a:moveTo>
                        <a:pt x="2485608" y="324474"/>
                      </a:moveTo>
                      <a:lnTo>
                        <a:pt x="2485608" y="331873"/>
                      </a:lnTo>
                      <a:cubicBezTo>
                        <a:pt x="2477341" y="332140"/>
                        <a:pt x="2471008" y="333406"/>
                        <a:pt x="2466609" y="335673"/>
                      </a:cubicBezTo>
                      <a:cubicBezTo>
                        <a:pt x="2462209" y="337939"/>
                        <a:pt x="2457143" y="342673"/>
                        <a:pt x="2451410" y="349872"/>
                      </a:cubicBezTo>
                      <a:lnTo>
                        <a:pt x="2445610" y="357072"/>
                      </a:lnTo>
                      <a:lnTo>
                        <a:pt x="2445610" y="548460"/>
                      </a:lnTo>
                      <a:cubicBezTo>
                        <a:pt x="2445610" y="562859"/>
                        <a:pt x="2448543" y="573058"/>
                        <a:pt x="2454409" y="579058"/>
                      </a:cubicBezTo>
                      <a:cubicBezTo>
                        <a:pt x="2460276" y="585058"/>
                        <a:pt x="2470675" y="588124"/>
                        <a:pt x="2485608" y="588258"/>
                      </a:cubicBezTo>
                      <a:lnTo>
                        <a:pt x="2485608" y="595657"/>
                      </a:lnTo>
                      <a:lnTo>
                        <a:pt x="2389413" y="595657"/>
                      </a:lnTo>
                      <a:lnTo>
                        <a:pt x="2389413" y="588258"/>
                      </a:lnTo>
                      <a:lnTo>
                        <a:pt x="2395813" y="588258"/>
                      </a:lnTo>
                      <a:cubicBezTo>
                        <a:pt x="2405012" y="588258"/>
                        <a:pt x="2413179" y="585524"/>
                        <a:pt x="2420311" y="580058"/>
                      </a:cubicBezTo>
                      <a:cubicBezTo>
                        <a:pt x="2427444" y="574592"/>
                        <a:pt x="2431011" y="564059"/>
                        <a:pt x="2431011" y="548460"/>
                      </a:cubicBezTo>
                      <a:lnTo>
                        <a:pt x="2431011" y="376070"/>
                      </a:lnTo>
                      <a:lnTo>
                        <a:pt x="2247622" y="601857"/>
                      </a:lnTo>
                      <a:lnTo>
                        <a:pt x="2240823" y="601857"/>
                      </a:lnTo>
                      <a:lnTo>
                        <a:pt x="2240823" y="376070"/>
                      </a:lnTo>
                      <a:cubicBezTo>
                        <a:pt x="2240823" y="363271"/>
                        <a:pt x="2239723" y="354238"/>
                        <a:pt x="2237523" y="348972"/>
                      </a:cubicBezTo>
                      <a:cubicBezTo>
                        <a:pt x="2235323" y="343706"/>
                        <a:pt x="2232256" y="339906"/>
                        <a:pt x="2228323" y="337573"/>
                      </a:cubicBezTo>
                      <a:cubicBezTo>
                        <a:pt x="2224390" y="335240"/>
                        <a:pt x="2216691" y="333340"/>
                        <a:pt x="2205225" y="331873"/>
                      </a:cubicBezTo>
                      <a:lnTo>
                        <a:pt x="2205225" y="324474"/>
                      </a:lnTo>
                      <a:lnTo>
                        <a:pt x="2294819" y="324474"/>
                      </a:lnTo>
                      <a:lnTo>
                        <a:pt x="2294819" y="331873"/>
                      </a:lnTo>
                      <a:cubicBezTo>
                        <a:pt x="2279753" y="331607"/>
                        <a:pt x="2269021" y="335340"/>
                        <a:pt x="2262621" y="343072"/>
                      </a:cubicBezTo>
                      <a:cubicBezTo>
                        <a:pt x="2257955" y="348805"/>
                        <a:pt x="2255622" y="359805"/>
                        <a:pt x="2255622" y="376070"/>
                      </a:cubicBezTo>
                      <a:lnTo>
                        <a:pt x="2255622" y="492663"/>
                      </a:lnTo>
                      <a:lnTo>
                        <a:pt x="2389413" y="324474"/>
                      </a:lnTo>
                      <a:close/>
                      <a:moveTo>
                        <a:pt x="2759433" y="324474"/>
                      </a:moveTo>
                      <a:lnTo>
                        <a:pt x="2759433" y="331873"/>
                      </a:lnTo>
                      <a:lnTo>
                        <a:pt x="2750433" y="331873"/>
                      </a:lnTo>
                      <a:cubicBezTo>
                        <a:pt x="2741634" y="331873"/>
                        <a:pt x="2734701" y="333740"/>
                        <a:pt x="2729634" y="337473"/>
                      </a:cubicBezTo>
                      <a:cubicBezTo>
                        <a:pt x="2726035" y="340006"/>
                        <a:pt x="2723568" y="343606"/>
                        <a:pt x="2722235" y="348272"/>
                      </a:cubicBezTo>
                      <a:cubicBezTo>
                        <a:pt x="2721568" y="351072"/>
                        <a:pt x="2721235" y="358605"/>
                        <a:pt x="2721235" y="370871"/>
                      </a:cubicBezTo>
                      <a:lnTo>
                        <a:pt x="2721235" y="549260"/>
                      </a:lnTo>
                      <a:cubicBezTo>
                        <a:pt x="2721235" y="562859"/>
                        <a:pt x="2721968" y="571259"/>
                        <a:pt x="2723435" y="574458"/>
                      </a:cubicBezTo>
                      <a:cubicBezTo>
                        <a:pt x="2725301" y="578991"/>
                        <a:pt x="2727968" y="582191"/>
                        <a:pt x="2731434" y="584058"/>
                      </a:cubicBezTo>
                      <a:cubicBezTo>
                        <a:pt x="2736234" y="586858"/>
                        <a:pt x="2742567" y="588258"/>
                        <a:pt x="2750433" y="588258"/>
                      </a:cubicBezTo>
                      <a:lnTo>
                        <a:pt x="2759433" y="588258"/>
                      </a:lnTo>
                      <a:lnTo>
                        <a:pt x="2759433" y="595657"/>
                      </a:lnTo>
                      <a:lnTo>
                        <a:pt x="2525047" y="595657"/>
                      </a:lnTo>
                      <a:lnTo>
                        <a:pt x="2512848" y="509462"/>
                      </a:lnTo>
                      <a:lnTo>
                        <a:pt x="2520247" y="509462"/>
                      </a:lnTo>
                      <a:cubicBezTo>
                        <a:pt x="2526914" y="533461"/>
                        <a:pt x="2537879" y="551326"/>
                        <a:pt x="2553145" y="563059"/>
                      </a:cubicBezTo>
                      <a:cubicBezTo>
                        <a:pt x="2568411" y="574792"/>
                        <a:pt x="2588710" y="580658"/>
                        <a:pt x="2614042" y="580658"/>
                      </a:cubicBezTo>
                      <a:lnTo>
                        <a:pt x="2630241" y="580658"/>
                      </a:lnTo>
                      <a:cubicBezTo>
                        <a:pt x="2637973" y="580658"/>
                        <a:pt x="2643573" y="579591"/>
                        <a:pt x="2647040" y="577458"/>
                      </a:cubicBezTo>
                      <a:cubicBezTo>
                        <a:pt x="2650506" y="575325"/>
                        <a:pt x="2652872" y="572592"/>
                        <a:pt x="2654139" y="569259"/>
                      </a:cubicBezTo>
                      <a:cubicBezTo>
                        <a:pt x="2655406" y="565926"/>
                        <a:pt x="2656039" y="556793"/>
                        <a:pt x="2656039" y="541860"/>
                      </a:cubicBezTo>
                      <a:lnTo>
                        <a:pt x="2656039" y="465465"/>
                      </a:lnTo>
                      <a:cubicBezTo>
                        <a:pt x="2643106" y="465465"/>
                        <a:pt x="2633240" y="467165"/>
                        <a:pt x="2626441" y="470565"/>
                      </a:cubicBezTo>
                      <a:cubicBezTo>
                        <a:pt x="2619641" y="473964"/>
                        <a:pt x="2613675" y="480597"/>
                        <a:pt x="2608542" y="490463"/>
                      </a:cubicBezTo>
                      <a:cubicBezTo>
                        <a:pt x="2603409" y="500330"/>
                        <a:pt x="2600042" y="512995"/>
                        <a:pt x="2598442" y="528461"/>
                      </a:cubicBezTo>
                      <a:lnTo>
                        <a:pt x="2590843" y="528461"/>
                      </a:lnTo>
                      <a:lnTo>
                        <a:pt x="2590843" y="386470"/>
                      </a:lnTo>
                      <a:lnTo>
                        <a:pt x="2598442" y="386470"/>
                      </a:lnTo>
                      <a:cubicBezTo>
                        <a:pt x="2600576" y="407535"/>
                        <a:pt x="2605509" y="423468"/>
                        <a:pt x="2613242" y="434267"/>
                      </a:cubicBezTo>
                      <a:cubicBezTo>
                        <a:pt x="2620974" y="445066"/>
                        <a:pt x="2633440" y="450466"/>
                        <a:pt x="2650639" y="450466"/>
                      </a:cubicBezTo>
                      <a:lnTo>
                        <a:pt x="2656039" y="450466"/>
                      </a:lnTo>
                      <a:lnTo>
                        <a:pt x="2656039" y="340073"/>
                      </a:lnTo>
                      <a:lnTo>
                        <a:pt x="2628041" y="340073"/>
                      </a:lnTo>
                      <a:cubicBezTo>
                        <a:pt x="2607508" y="340073"/>
                        <a:pt x="2593509" y="341273"/>
                        <a:pt x="2586043" y="343672"/>
                      </a:cubicBezTo>
                      <a:cubicBezTo>
                        <a:pt x="2573244" y="347672"/>
                        <a:pt x="2563345" y="353938"/>
                        <a:pt x="2556345" y="362471"/>
                      </a:cubicBezTo>
                      <a:cubicBezTo>
                        <a:pt x="2549345" y="371004"/>
                        <a:pt x="2543913" y="385070"/>
                        <a:pt x="2540046" y="404669"/>
                      </a:cubicBezTo>
                      <a:lnTo>
                        <a:pt x="2532447" y="404669"/>
                      </a:lnTo>
                      <a:lnTo>
                        <a:pt x="2532447" y="324474"/>
                      </a:lnTo>
                      <a:close/>
                      <a:moveTo>
                        <a:pt x="3029058" y="324474"/>
                      </a:moveTo>
                      <a:lnTo>
                        <a:pt x="3029058" y="397869"/>
                      </a:lnTo>
                      <a:lnTo>
                        <a:pt x="3021458" y="397869"/>
                      </a:lnTo>
                      <a:cubicBezTo>
                        <a:pt x="3018392" y="377870"/>
                        <a:pt x="3011059" y="362471"/>
                        <a:pt x="2999460" y="351672"/>
                      </a:cubicBezTo>
                      <a:cubicBezTo>
                        <a:pt x="2991194" y="343939"/>
                        <a:pt x="2977928" y="340073"/>
                        <a:pt x="2959662" y="340073"/>
                      </a:cubicBezTo>
                      <a:lnTo>
                        <a:pt x="2940063" y="340073"/>
                      </a:lnTo>
                      <a:lnTo>
                        <a:pt x="2940063" y="549260"/>
                      </a:lnTo>
                      <a:cubicBezTo>
                        <a:pt x="2940063" y="562859"/>
                        <a:pt x="2940797" y="571259"/>
                        <a:pt x="2942263" y="574458"/>
                      </a:cubicBezTo>
                      <a:cubicBezTo>
                        <a:pt x="2944263" y="578991"/>
                        <a:pt x="2946996" y="582191"/>
                        <a:pt x="2950463" y="584058"/>
                      </a:cubicBezTo>
                      <a:cubicBezTo>
                        <a:pt x="2955262" y="586858"/>
                        <a:pt x="2961596" y="588258"/>
                        <a:pt x="2969462" y="588258"/>
                      </a:cubicBezTo>
                      <a:lnTo>
                        <a:pt x="2978461" y="588258"/>
                      </a:lnTo>
                      <a:lnTo>
                        <a:pt x="2978461" y="595657"/>
                      </a:lnTo>
                      <a:lnTo>
                        <a:pt x="2836470" y="595657"/>
                      </a:lnTo>
                      <a:lnTo>
                        <a:pt x="2836470" y="588258"/>
                      </a:lnTo>
                      <a:lnTo>
                        <a:pt x="2845469" y="588258"/>
                      </a:lnTo>
                      <a:cubicBezTo>
                        <a:pt x="2853202" y="588258"/>
                        <a:pt x="2859302" y="586958"/>
                        <a:pt x="2863768" y="584358"/>
                      </a:cubicBezTo>
                      <a:cubicBezTo>
                        <a:pt x="2868235" y="581758"/>
                        <a:pt x="2871234" y="578725"/>
                        <a:pt x="2872768" y="575258"/>
                      </a:cubicBezTo>
                      <a:cubicBezTo>
                        <a:pt x="2874301" y="571792"/>
                        <a:pt x="2875067" y="563126"/>
                        <a:pt x="2875067" y="549260"/>
                      </a:cubicBezTo>
                      <a:lnTo>
                        <a:pt x="2875067" y="340073"/>
                      </a:lnTo>
                      <a:lnTo>
                        <a:pt x="2854869" y="340073"/>
                      </a:lnTo>
                      <a:cubicBezTo>
                        <a:pt x="2842203" y="340073"/>
                        <a:pt x="2833337" y="341273"/>
                        <a:pt x="2828270" y="343672"/>
                      </a:cubicBezTo>
                      <a:cubicBezTo>
                        <a:pt x="2819204" y="348072"/>
                        <a:pt x="2812071" y="353972"/>
                        <a:pt x="2806872" y="361371"/>
                      </a:cubicBezTo>
                      <a:cubicBezTo>
                        <a:pt x="2801672" y="368771"/>
                        <a:pt x="2796939" y="380937"/>
                        <a:pt x="2792672" y="397869"/>
                      </a:cubicBezTo>
                      <a:lnTo>
                        <a:pt x="2785473" y="397869"/>
                      </a:lnTo>
                      <a:lnTo>
                        <a:pt x="2785473" y="324474"/>
                      </a:lnTo>
                      <a:close/>
                      <a:moveTo>
                        <a:pt x="3333333" y="324474"/>
                      </a:moveTo>
                      <a:lnTo>
                        <a:pt x="3333333" y="331873"/>
                      </a:lnTo>
                      <a:cubicBezTo>
                        <a:pt x="3325066" y="332140"/>
                        <a:pt x="3318733" y="333406"/>
                        <a:pt x="3314334" y="335673"/>
                      </a:cubicBezTo>
                      <a:cubicBezTo>
                        <a:pt x="3309934" y="337939"/>
                        <a:pt x="3304868" y="342673"/>
                        <a:pt x="3299135" y="349872"/>
                      </a:cubicBezTo>
                      <a:lnTo>
                        <a:pt x="3293335" y="357072"/>
                      </a:lnTo>
                      <a:lnTo>
                        <a:pt x="3293335" y="548460"/>
                      </a:lnTo>
                      <a:cubicBezTo>
                        <a:pt x="3293335" y="562859"/>
                        <a:pt x="3296268" y="573058"/>
                        <a:pt x="3302134" y="579058"/>
                      </a:cubicBezTo>
                      <a:cubicBezTo>
                        <a:pt x="3308001" y="585058"/>
                        <a:pt x="3318400" y="588124"/>
                        <a:pt x="3333333" y="588258"/>
                      </a:cubicBezTo>
                      <a:lnTo>
                        <a:pt x="3333333" y="595657"/>
                      </a:lnTo>
                      <a:lnTo>
                        <a:pt x="3237138" y="595657"/>
                      </a:lnTo>
                      <a:lnTo>
                        <a:pt x="3237138" y="588258"/>
                      </a:lnTo>
                      <a:lnTo>
                        <a:pt x="3243538" y="588258"/>
                      </a:lnTo>
                      <a:cubicBezTo>
                        <a:pt x="3252737" y="588258"/>
                        <a:pt x="3260904" y="585524"/>
                        <a:pt x="3268036" y="580058"/>
                      </a:cubicBezTo>
                      <a:cubicBezTo>
                        <a:pt x="3275169" y="574592"/>
                        <a:pt x="3278736" y="564059"/>
                        <a:pt x="3278736" y="548460"/>
                      </a:cubicBezTo>
                      <a:lnTo>
                        <a:pt x="3278736" y="376070"/>
                      </a:lnTo>
                      <a:lnTo>
                        <a:pt x="3095347" y="601857"/>
                      </a:lnTo>
                      <a:lnTo>
                        <a:pt x="3088547" y="601857"/>
                      </a:lnTo>
                      <a:lnTo>
                        <a:pt x="3088547" y="376070"/>
                      </a:lnTo>
                      <a:cubicBezTo>
                        <a:pt x="3088547" y="363271"/>
                        <a:pt x="3087447" y="354238"/>
                        <a:pt x="3085248" y="348972"/>
                      </a:cubicBezTo>
                      <a:cubicBezTo>
                        <a:pt x="3083048" y="343706"/>
                        <a:pt x="3079981" y="339906"/>
                        <a:pt x="3076048" y="337573"/>
                      </a:cubicBezTo>
                      <a:cubicBezTo>
                        <a:pt x="3072115" y="335240"/>
                        <a:pt x="3064416" y="333340"/>
                        <a:pt x="3052950" y="331873"/>
                      </a:cubicBezTo>
                      <a:lnTo>
                        <a:pt x="3052950" y="324474"/>
                      </a:lnTo>
                      <a:lnTo>
                        <a:pt x="3142544" y="324474"/>
                      </a:lnTo>
                      <a:lnTo>
                        <a:pt x="3142544" y="331873"/>
                      </a:lnTo>
                      <a:cubicBezTo>
                        <a:pt x="3127478" y="331607"/>
                        <a:pt x="3116746" y="335340"/>
                        <a:pt x="3110346" y="343072"/>
                      </a:cubicBezTo>
                      <a:cubicBezTo>
                        <a:pt x="3105680" y="348805"/>
                        <a:pt x="3103347" y="359805"/>
                        <a:pt x="3103347" y="376070"/>
                      </a:cubicBezTo>
                      <a:lnTo>
                        <a:pt x="3103347" y="492663"/>
                      </a:lnTo>
                      <a:lnTo>
                        <a:pt x="3237138" y="324474"/>
                      </a:lnTo>
                      <a:close/>
                      <a:moveTo>
                        <a:pt x="3495267" y="320674"/>
                      </a:moveTo>
                      <a:cubicBezTo>
                        <a:pt x="3535264" y="319074"/>
                        <a:pt x="3568962" y="331706"/>
                        <a:pt x="3596361" y="358572"/>
                      </a:cubicBezTo>
                      <a:cubicBezTo>
                        <a:pt x="3623759" y="385437"/>
                        <a:pt x="3637458" y="419001"/>
                        <a:pt x="3637458" y="459265"/>
                      </a:cubicBezTo>
                      <a:cubicBezTo>
                        <a:pt x="3637458" y="495130"/>
                        <a:pt x="3626925" y="526128"/>
                        <a:pt x="3605860" y="552260"/>
                      </a:cubicBezTo>
                      <a:cubicBezTo>
                        <a:pt x="3579195" y="585324"/>
                        <a:pt x="3541464" y="601857"/>
                        <a:pt x="3492667" y="601857"/>
                      </a:cubicBezTo>
                      <a:cubicBezTo>
                        <a:pt x="3444003" y="601857"/>
                        <a:pt x="3406339" y="584524"/>
                        <a:pt x="3379674" y="549860"/>
                      </a:cubicBezTo>
                      <a:cubicBezTo>
                        <a:pt x="3359542" y="523728"/>
                        <a:pt x="3349476" y="493463"/>
                        <a:pt x="3349476" y="459065"/>
                      </a:cubicBezTo>
                      <a:cubicBezTo>
                        <a:pt x="3349476" y="418801"/>
                        <a:pt x="3362975" y="385270"/>
                        <a:pt x="3389973" y="358472"/>
                      </a:cubicBezTo>
                      <a:cubicBezTo>
                        <a:pt x="3416972" y="331673"/>
                        <a:pt x="3452069" y="319074"/>
                        <a:pt x="3495267" y="320674"/>
                      </a:cubicBezTo>
                      <a:close/>
                      <a:moveTo>
                        <a:pt x="1814714" y="318274"/>
                      </a:moveTo>
                      <a:cubicBezTo>
                        <a:pt x="1838845" y="318274"/>
                        <a:pt x="1858844" y="325874"/>
                        <a:pt x="1874710" y="341073"/>
                      </a:cubicBezTo>
                      <a:cubicBezTo>
                        <a:pt x="1890575" y="356272"/>
                        <a:pt x="1898508" y="374671"/>
                        <a:pt x="1898508" y="396269"/>
                      </a:cubicBezTo>
                      <a:cubicBezTo>
                        <a:pt x="1898508" y="408935"/>
                        <a:pt x="1895609" y="420534"/>
                        <a:pt x="1889809" y="431067"/>
                      </a:cubicBezTo>
                      <a:cubicBezTo>
                        <a:pt x="1884009" y="441600"/>
                        <a:pt x="1875710" y="451133"/>
                        <a:pt x="1864910" y="459665"/>
                      </a:cubicBezTo>
                      <a:cubicBezTo>
                        <a:pt x="1854111" y="468198"/>
                        <a:pt x="1836379" y="478531"/>
                        <a:pt x="1811714" y="490663"/>
                      </a:cubicBezTo>
                      <a:cubicBezTo>
                        <a:pt x="1794115" y="499330"/>
                        <a:pt x="1781849" y="506363"/>
                        <a:pt x="1774916" y="511762"/>
                      </a:cubicBezTo>
                      <a:cubicBezTo>
                        <a:pt x="1767983" y="517162"/>
                        <a:pt x="1762817" y="522862"/>
                        <a:pt x="1759417" y="528861"/>
                      </a:cubicBezTo>
                      <a:cubicBezTo>
                        <a:pt x="1756017" y="534861"/>
                        <a:pt x="1754317" y="541060"/>
                        <a:pt x="1754317" y="547460"/>
                      </a:cubicBezTo>
                      <a:cubicBezTo>
                        <a:pt x="1754317" y="558259"/>
                        <a:pt x="1758750" y="567725"/>
                        <a:pt x="1767616" y="575858"/>
                      </a:cubicBezTo>
                      <a:cubicBezTo>
                        <a:pt x="1776482" y="583991"/>
                        <a:pt x="1788382" y="588058"/>
                        <a:pt x="1803314" y="588058"/>
                      </a:cubicBezTo>
                      <a:cubicBezTo>
                        <a:pt x="1822646" y="588058"/>
                        <a:pt x="1840678" y="580491"/>
                        <a:pt x="1857411" y="565359"/>
                      </a:cubicBezTo>
                      <a:cubicBezTo>
                        <a:pt x="1874143" y="550227"/>
                        <a:pt x="1885443" y="528261"/>
                        <a:pt x="1891309" y="499463"/>
                      </a:cubicBezTo>
                      <a:lnTo>
                        <a:pt x="1898708" y="499463"/>
                      </a:lnTo>
                      <a:lnTo>
                        <a:pt x="1898708" y="601857"/>
                      </a:lnTo>
                      <a:lnTo>
                        <a:pt x="1891309" y="601857"/>
                      </a:lnTo>
                      <a:cubicBezTo>
                        <a:pt x="1888909" y="596390"/>
                        <a:pt x="1885776" y="592324"/>
                        <a:pt x="1881909" y="589657"/>
                      </a:cubicBezTo>
                      <a:cubicBezTo>
                        <a:pt x="1878043" y="586991"/>
                        <a:pt x="1874376" y="585658"/>
                        <a:pt x="1870910" y="585658"/>
                      </a:cubicBezTo>
                      <a:cubicBezTo>
                        <a:pt x="1866777" y="585658"/>
                        <a:pt x="1861511" y="586991"/>
                        <a:pt x="1855111" y="589657"/>
                      </a:cubicBezTo>
                      <a:cubicBezTo>
                        <a:pt x="1843645" y="594457"/>
                        <a:pt x="1834112" y="597724"/>
                        <a:pt x="1826513" y="599457"/>
                      </a:cubicBezTo>
                      <a:cubicBezTo>
                        <a:pt x="1818913" y="601190"/>
                        <a:pt x="1810847" y="602057"/>
                        <a:pt x="1802314" y="602057"/>
                      </a:cubicBezTo>
                      <a:cubicBezTo>
                        <a:pt x="1775116" y="602057"/>
                        <a:pt x="1752684" y="593891"/>
                        <a:pt x="1735018" y="577558"/>
                      </a:cubicBezTo>
                      <a:cubicBezTo>
                        <a:pt x="1717353" y="561226"/>
                        <a:pt x="1708520" y="541727"/>
                        <a:pt x="1708520" y="519062"/>
                      </a:cubicBezTo>
                      <a:cubicBezTo>
                        <a:pt x="1708520" y="501196"/>
                        <a:pt x="1713986" y="485330"/>
                        <a:pt x="1724919" y="471465"/>
                      </a:cubicBezTo>
                      <a:cubicBezTo>
                        <a:pt x="1735985" y="457599"/>
                        <a:pt x="1757384" y="442866"/>
                        <a:pt x="1789115" y="427267"/>
                      </a:cubicBezTo>
                      <a:cubicBezTo>
                        <a:pt x="1811780" y="416068"/>
                        <a:pt x="1826246" y="408269"/>
                        <a:pt x="1832512" y="403869"/>
                      </a:cubicBezTo>
                      <a:cubicBezTo>
                        <a:pt x="1841045" y="397736"/>
                        <a:pt x="1847245" y="391536"/>
                        <a:pt x="1851111" y="385270"/>
                      </a:cubicBezTo>
                      <a:cubicBezTo>
                        <a:pt x="1853911" y="380604"/>
                        <a:pt x="1855311" y="375271"/>
                        <a:pt x="1855311" y="369271"/>
                      </a:cubicBezTo>
                      <a:cubicBezTo>
                        <a:pt x="1855311" y="359805"/>
                        <a:pt x="1851345" y="351439"/>
                        <a:pt x="1843412" y="344172"/>
                      </a:cubicBezTo>
                      <a:cubicBezTo>
                        <a:pt x="1835479" y="336906"/>
                        <a:pt x="1824713" y="333273"/>
                        <a:pt x="1811114" y="333273"/>
                      </a:cubicBezTo>
                      <a:cubicBezTo>
                        <a:pt x="1793515" y="333273"/>
                        <a:pt x="1777149" y="340173"/>
                        <a:pt x="1762017" y="353972"/>
                      </a:cubicBezTo>
                      <a:cubicBezTo>
                        <a:pt x="1746884" y="367771"/>
                        <a:pt x="1737385" y="386003"/>
                        <a:pt x="1733518" y="408668"/>
                      </a:cubicBezTo>
                      <a:lnTo>
                        <a:pt x="1725319" y="408668"/>
                      </a:lnTo>
                      <a:lnTo>
                        <a:pt x="1727519" y="318274"/>
                      </a:lnTo>
                      <a:lnTo>
                        <a:pt x="1733518" y="318274"/>
                      </a:lnTo>
                      <a:cubicBezTo>
                        <a:pt x="1735252" y="326407"/>
                        <a:pt x="1737118" y="331540"/>
                        <a:pt x="1739118" y="333673"/>
                      </a:cubicBezTo>
                      <a:cubicBezTo>
                        <a:pt x="1741118" y="335806"/>
                        <a:pt x="1743851" y="336873"/>
                        <a:pt x="1747318" y="336873"/>
                      </a:cubicBezTo>
                      <a:cubicBezTo>
                        <a:pt x="1750917" y="336873"/>
                        <a:pt x="1757217" y="334706"/>
                        <a:pt x="1766216" y="330373"/>
                      </a:cubicBezTo>
                      <a:cubicBezTo>
                        <a:pt x="1775216" y="326040"/>
                        <a:pt x="1782849" y="323074"/>
                        <a:pt x="1789115" y="321474"/>
                      </a:cubicBezTo>
                      <a:cubicBezTo>
                        <a:pt x="1797381" y="319341"/>
                        <a:pt x="1805914" y="318274"/>
                        <a:pt x="1814714" y="318274"/>
                      </a:cubicBezTo>
                      <a:close/>
                      <a:moveTo>
                        <a:pt x="3784142" y="318274"/>
                      </a:moveTo>
                      <a:cubicBezTo>
                        <a:pt x="3810007" y="318274"/>
                        <a:pt x="3834439" y="324674"/>
                        <a:pt x="3857438" y="337473"/>
                      </a:cubicBezTo>
                      <a:cubicBezTo>
                        <a:pt x="3880436" y="350272"/>
                        <a:pt x="3898702" y="368271"/>
                        <a:pt x="3912234" y="391470"/>
                      </a:cubicBezTo>
                      <a:cubicBezTo>
                        <a:pt x="3925767" y="414668"/>
                        <a:pt x="3932533" y="439200"/>
                        <a:pt x="3932533" y="465065"/>
                      </a:cubicBezTo>
                      <a:cubicBezTo>
                        <a:pt x="3932533" y="489597"/>
                        <a:pt x="3926433" y="512729"/>
                        <a:pt x="3914234" y="534461"/>
                      </a:cubicBezTo>
                      <a:cubicBezTo>
                        <a:pt x="3902035" y="556193"/>
                        <a:pt x="3884703" y="572858"/>
                        <a:pt x="3862237" y="584458"/>
                      </a:cubicBezTo>
                      <a:cubicBezTo>
                        <a:pt x="3839772" y="596057"/>
                        <a:pt x="3814074" y="601857"/>
                        <a:pt x="3785142" y="601857"/>
                      </a:cubicBezTo>
                      <a:cubicBezTo>
                        <a:pt x="3763143" y="601857"/>
                        <a:pt x="3743911" y="598290"/>
                        <a:pt x="3727445" y="591157"/>
                      </a:cubicBezTo>
                      <a:cubicBezTo>
                        <a:pt x="3710980" y="584024"/>
                        <a:pt x="3695148" y="572525"/>
                        <a:pt x="3679948" y="556659"/>
                      </a:cubicBezTo>
                      <a:lnTo>
                        <a:pt x="3679948" y="533261"/>
                      </a:lnTo>
                      <a:cubicBezTo>
                        <a:pt x="3695681" y="551526"/>
                        <a:pt x="3710647" y="564392"/>
                        <a:pt x="3724846" y="571859"/>
                      </a:cubicBezTo>
                      <a:cubicBezTo>
                        <a:pt x="3739045" y="579325"/>
                        <a:pt x="3754677" y="583058"/>
                        <a:pt x="3771743" y="583058"/>
                      </a:cubicBezTo>
                      <a:cubicBezTo>
                        <a:pt x="3792542" y="583058"/>
                        <a:pt x="3809474" y="577958"/>
                        <a:pt x="3822540" y="567759"/>
                      </a:cubicBezTo>
                      <a:cubicBezTo>
                        <a:pt x="3835606" y="557559"/>
                        <a:pt x="3845205" y="542494"/>
                        <a:pt x="3851338" y="522562"/>
                      </a:cubicBezTo>
                      <a:cubicBezTo>
                        <a:pt x="3857471" y="502629"/>
                        <a:pt x="3860537" y="480531"/>
                        <a:pt x="3860537" y="456266"/>
                      </a:cubicBezTo>
                      <a:cubicBezTo>
                        <a:pt x="3860537" y="431600"/>
                        <a:pt x="3856338" y="409202"/>
                        <a:pt x="3847938" y="389070"/>
                      </a:cubicBezTo>
                      <a:cubicBezTo>
                        <a:pt x="3841405" y="373337"/>
                        <a:pt x="3831073" y="360605"/>
                        <a:pt x="3816940" y="350872"/>
                      </a:cubicBezTo>
                      <a:cubicBezTo>
                        <a:pt x="3802808" y="341139"/>
                        <a:pt x="3787275" y="336273"/>
                        <a:pt x="3770343" y="336273"/>
                      </a:cubicBezTo>
                      <a:cubicBezTo>
                        <a:pt x="3750078" y="336273"/>
                        <a:pt x="3731945" y="342806"/>
                        <a:pt x="3715946" y="355872"/>
                      </a:cubicBezTo>
                      <a:cubicBezTo>
                        <a:pt x="3699947" y="368938"/>
                        <a:pt x="3689015" y="387736"/>
                        <a:pt x="3683148" y="412268"/>
                      </a:cubicBezTo>
                      <a:lnTo>
                        <a:pt x="3675349" y="412268"/>
                      </a:lnTo>
                      <a:lnTo>
                        <a:pt x="3675349" y="318274"/>
                      </a:lnTo>
                      <a:lnTo>
                        <a:pt x="3683148" y="318274"/>
                      </a:lnTo>
                      <a:cubicBezTo>
                        <a:pt x="3684082" y="325074"/>
                        <a:pt x="3686115" y="330040"/>
                        <a:pt x="3689248" y="333173"/>
                      </a:cubicBezTo>
                      <a:cubicBezTo>
                        <a:pt x="3692381" y="336306"/>
                        <a:pt x="3696081" y="337873"/>
                        <a:pt x="3700347" y="337873"/>
                      </a:cubicBezTo>
                      <a:cubicBezTo>
                        <a:pt x="3703680" y="337873"/>
                        <a:pt x="3711480" y="335473"/>
                        <a:pt x="3723746" y="330673"/>
                      </a:cubicBezTo>
                      <a:cubicBezTo>
                        <a:pt x="3744945" y="322407"/>
                        <a:pt x="3765077" y="318274"/>
                        <a:pt x="3784142" y="318274"/>
                      </a:cubicBezTo>
                      <a:close/>
                      <a:moveTo>
                        <a:pt x="5636925" y="0"/>
                      </a:moveTo>
                      <a:lnTo>
                        <a:pt x="225900" y="0"/>
                      </a:lnTo>
                      <a:lnTo>
                        <a:pt x="0" y="903600"/>
                      </a:lnTo>
                      <a:lnTo>
                        <a:pt x="5411025" y="903600"/>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45" name="直接连接符 27">
                <a:extLst>
                  <a:ext uri="{FF2B5EF4-FFF2-40B4-BE49-F238E27FC236}">
                    <a16:creationId xmlns:a16="http://schemas.microsoft.com/office/drawing/2014/main" id="{6F4579DF-72C5-0F4B-88F1-B2E2EE1FE53C}"/>
                  </a:ext>
                </a:extLst>
              </p:cNvPr>
              <p:cNvCxnSpPr>
                <a:cxnSpLocks/>
              </p:cNvCxnSpPr>
              <p:nvPr/>
            </p:nvCxnSpPr>
            <p:spPr>
              <a:xfrm>
                <a:off x="2781300" y="305752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接连接符 28">
                <a:extLst>
                  <a:ext uri="{FF2B5EF4-FFF2-40B4-BE49-F238E27FC236}">
                    <a16:creationId xmlns:a16="http://schemas.microsoft.com/office/drawing/2014/main" id="{A9314FF8-5ECF-D243-A3E3-D128B37AA0DF}"/>
                  </a:ext>
                </a:extLst>
              </p:cNvPr>
              <p:cNvCxnSpPr>
                <a:cxnSpLocks/>
              </p:cNvCxnSpPr>
              <p:nvPr/>
            </p:nvCxnSpPr>
            <p:spPr>
              <a:xfrm>
                <a:off x="3043755" y="384238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接连接符 29">
                <a:extLst>
                  <a:ext uri="{FF2B5EF4-FFF2-40B4-BE49-F238E27FC236}">
                    <a16:creationId xmlns:a16="http://schemas.microsoft.com/office/drawing/2014/main" id="{7DDD6E4E-000D-3447-A844-DA93E4D1A7CE}"/>
                  </a:ext>
                </a:extLst>
              </p:cNvPr>
              <p:cNvCxnSpPr>
                <a:cxnSpLocks/>
              </p:cNvCxnSpPr>
              <p:nvPr/>
            </p:nvCxnSpPr>
            <p:spPr>
              <a:xfrm>
                <a:off x="3292682" y="4648514"/>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30">
                <a:extLst>
                  <a:ext uri="{FF2B5EF4-FFF2-40B4-BE49-F238E27FC236}">
                    <a16:creationId xmlns:a16="http://schemas.microsoft.com/office/drawing/2014/main" id="{53941B58-E7FF-3748-BC3B-2D33793F38C8}"/>
                  </a:ext>
                </a:extLst>
              </p:cNvPr>
              <p:cNvCxnSpPr>
                <a:cxnSpLocks/>
              </p:cNvCxnSpPr>
              <p:nvPr/>
            </p:nvCxnSpPr>
            <p:spPr>
              <a:xfrm>
                <a:off x="3546896" y="5458139"/>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5" name="PA_MH_Other_1">
              <a:extLst>
                <a:ext uri="{FF2B5EF4-FFF2-40B4-BE49-F238E27FC236}">
                  <a16:creationId xmlns:a16="http://schemas.microsoft.com/office/drawing/2014/main" id="{1D546E14-CFD6-C747-8E5A-93AD4153276E}"/>
                </a:ext>
              </a:extLst>
            </p:cNvPr>
            <p:cNvSpPr>
              <a:spLocks noChangeAspect="1"/>
            </p:cNvSpPr>
            <p:nvPr>
              <p:custDataLst>
                <p:tags r:id="rId1"/>
              </p:custDataLst>
            </p:nvPr>
          </p:nvSpPr>
          <p:spPr>
            <a:xfrm>
              <a:off x="1958340" y="2256795"/>
              <a:ext cx="681355" cy="682625"/>
            </a:xfrm>
            <a:prstGeom prst="ellipse">
              <a:avLst/>
            </a:prstGeom>
            <a:solidFill>
              <a:srgbClr val="00E5F3"/>
            </a:solid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rgbClr val="00133A"/>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p>
          </p:txBody>
        </p:sp>
        <p:sp>
          <p:nvSpPr>
            <p:cNvPr id="37" name="PA_MH_Text_1">
              <a:extLst>
                <a:ext uri="{FF2B5EF4-FFF2-40B4-BE49-F238E27FC236}">
                  <a16:creationId xmlns:a16="http://schemas.microsoft.com/office/drawing/2014/main" id="{2E70B0DB-9546-C947-B102-90400D08E182}"/>
                </a:ext>
              </a:extLst>
            </p:cNvPr>
            <p:cNvSpPr/>
            <p:nvPr>
              <p:custDataLst>
                <p:tags r:id="rId2"/>
              </p:custDataLst>
            </p:nvPr>
          </p:nvSpPr>
          <p:spPr>
            <a:xfrm>
              <a:off x="2954020" y="2327777"/>
              <a:ext cx="2075180" cy="553998"/>
            </a:xfrm>
            <a:prstGeom prst="rect">
              <a:avLst/>
            </a:prstGeom>
          </p:spPr>
          <p:txBody>
            <a:bodyPr wrap="square" lIns="0" tIns="0" rIns="0" bIns="0" anchor="ctr">
              <a:spAutoFit/>
            </a:bodyPr>
            <a:lstStyle/>
            <a:p>
              <a:pPr lvl="0">
                <a:defRPr/>
              </a:pPr>
              <a:r>
                <a:rPr lang="en-US" altLang="zh-CN" sz="3600" b="1" dirty="0">
                  <a:solidFill>
                    <a:srgbClr val="00E5F3"/>
                  </a:solidFill>
                  <a:latin typeface="Arial" panose="020B0604020202020204" pitchFamily="34" charset="0"/>
                  <a:ea typeface="微软雅黑" panose="020B0503020204020204" pitchFamily="34" charset="-122"/>
                  <a:sym typeface="Arial" panose="020B0604020202020204" pitchFamily="34" charset="0"/>
                </a:rPr>
                <a:t>Problem</a:t>
              </a:r>
            </a:p>
          </p:txBody>
        </p:sp>
        <p:sp>
          <p:nvSpPr>
            <p:cNvPr id="38" name="PA_MH_Other_1">
              <a:extLst>
                <a:ext uri="{FF2B5EF4-FFF2-40B4-BE49-F238E27FC236}">
                  <a16:creationId xmlns:a16="http://schemas.microsoft.com/office/drawing/2014/main" id="{61A1D7DE-9B4B-024A-8AA1-3D9357895931}"/>
                </a:ext>
              </a:extLst>
            </p:cNvPr>
            <p:cNvSpPr>
              <a:spLocks noChangeAspect="1"/>
            </p:cNvSpPr>
            <p:nvPr>
              <p:custDataLst>
                <p:tags r:id="rId3"/>
              </p:custDataLst>
            </p:nvPr>
          </p:nvSpPr>
          <p:spPr>
            <a:xfrm>
              <a:off x="2220795" y="3092465"/>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p>
          </p:txBody>
        </p:sp>
        <p:sp>
          <p:nvSpPr>
            <p:cNvPr id="39" name="PA_MH_Text_1">
              <a:extLst>
                <a:ext uri="{FF2B5EF4-FFF2-40B4-BE49-F238E27FC236}">
                  <a16:creationId xmlns:a16="http://schemas.microsoft.com/office/drawing/2014/main" id="{BA06D3D5-DFAB-0C45-B2D3-3CEA162F39CE}"/>
                </a:ext>
              </a:extLst>
            </p:cNvPr>
            <p:cNvSpPr/>
            <p:nvPr>
              <p:custDataLst>
                <p:tags r:id="rId4"/>
              </p:custDataLst>
            </p:nvPr>
          </p:nvSpPr>
          <p:spPr>
            <a:xfrm>
              <a:off x="3216475" y="3163447"/>
              <a:ext cx="2075180"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Result</a:t>
              </a:r>
            </a:p>
          </p:txBody>
        </p:sp>
        <p:sp>
          <p:nvSpPr>
            <p:cNvPr id="40" name="PA_MH_Other_1">
              <a:extLst>
                <a:ext uri="{FF2B5EF4-FFF2-40B4-BE49-F238E27FC236}">
                  <a16:creationId xmlns:a16="http://schemas.microsoft.com/office/drawing/2014/main" id="{CCD5BDCF-8600-A947-AD16-137AC7D5F471}"/>
                </a:ext>
              </a:extLst>
            </p:cNvPr>
            <p:cNvSpPr>
              <a:spLocks noChangeAspect="1"/>
            </p:cNvSpPr>
            <p:nvPr>
              <p:custDataLst>
                <p:tags r:id="rId5"/>
              </p:custDataLst>
            </p:nvPr>
          </p:nvSpPr>
          <p:spPr>
            <a:xfrm>
              <a:off x="2469722" y="3917616"/>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p>
          </p:txBody>
        </p:sp>
        <p:sp>
          <p:nvSpPr>
            <p:cNvPr id="41" name="PA_MH_Text_1">
              <a:extLst>
                <a:ext uri="{FF2B5EF4-FFF2-40B4-BE49-F238E27FC236}">
                  <a16:creationId xmlns:a16="http://schemas.microsoft.com/office/drawing/2014/main" id="{4A8493CA-81C5-FD4F-BC04-527171CCF0F7}"/>
                </a:ext>
              </a:extLst>
            </p:cNvPr>
            <p:cNvSpPr/>
            <p:nvPr>
              <p:custDataLst>
                <p:tags r:id="rId6"/>
              </p:custDataLst>
            </p:nvPr>
          </p:nvSpPr>
          <p:spPr>
            <a:xfrm>
              <a:off x="3465402" y="3988598"/>
              <a:ext cx="2140578"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Evolution</a:t>
              </a:r>
            </a:p>
          </p:txBody>
        </p:sp>
        <p:sp>
          <p:nvSpPr>
            <p:cNvPr id="42" name="PA_MH_Other_1">
              <a:extLst>
                <a:ext uri="{FF2B5EF4-FFF2-40B4-BE49-F238E27FC236}">
                  <a16:creationId xmlns:a16="http://schemas.microsoft.com/office/drawing/2014/main" id="{C3B17D9D-EB71-1B40-A941-CC6B506B7B29}"/>
                </a:ext>
              </a:extLst>
            </p:cNvPr>
            <p:cNvSpPr>
              <a:spLocks noChangeAspect="1"/>
            </p:cNvSpPr>
            <p:nvPr>
              <p:custDataLst>
                <p:tags r:id="rId7"/>
              </p:custDataLst>
            </p:nvPr>
          </p:nvSpPr>
          <p:spPr>
            <a:xfrm>
              <a:off x="2805098" y="4723744"/>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4</a:t>
              </a:r>
            </a:p>
          </p:txBody>
        </p:sp>
        <p:sp>
          <p:nvSpPr>
            <p:cNvPr id="43" name="PA_MH_Text_1">
              <a:extLst>
                <a:ext uri="{FF2B5EF4-FFF2-40B4-BE49-F238E27FC236}">
                  <a16:creationId xmlns:a16="http://schemas.microsoft.com/office/drawing/2014/main" id="{A8DD2184-83B3-5A4C-8249-7D7D406B7E55}"/>
                </a:ext>
              </a:extLst>
            </p:cNvPr>
            <p:cNvSpPr/>
            <p:nvPr>
              <p:custDataLst>
                <p:tags r:id="rId8"/>
              </p:custDataLst>
            </p:nvPr>
          </p:nvSpPr>
          <p:spPr>
            <a:xfrm>
              <a:off x="3800778" y="4794726"/>
              <a:ext cx="2075180"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Outlook</a:t>
              </a:r>
            </a:p>
          </p:txBody>
        </p:sp>
      </p:grpSp>
    </p:spTree>
    <p:extLst>
      <p:ext uri="{BB962C8B-B14F-4D97-AF65-F5344CB8AC3E}">
        <p14:creationId xmlns:p14="http://schemas.microsoft.com/office/powerpoint/2010/main" val="3948715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8CA1C3-39CE-1847-B0BF-05CB338CB949}"/>
              </a:ext>
            </a:extLst>
          </p:cNvPr>
          <p:cNvSpPr txBox="1"/>
          <p:nvPr/>
        </p:nvSpPr>
        <p:spPr>
          <a:xfrm>
            <a:off x="5333278" y="24262"/>
            <a:ext cx="6705297"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Improvement——</a:t>
            </a:r>
            <a:r>
              <a:rPr lang="en-US" altLang="zh-CN" sz="2600" b="1" dirty="0">
                <a:solidFill>
                  <a:prstClr val="white"/>
                </a:solidFill>
                <a:latin typeface="微软雅黑" pitchFamily="34" charset="-122"/>
                <a:ea typeface="微软雅黑" pitchFamily="34" charset="-122"/>
              </a:rPr>
              <a:t>Model encapsulation</a:t>
            </a:r>
            <a:endParaRPr lang="zh-CN" altLang="en-US" sz="2600" b="1" dirty="0">
              <a:solidFill>
                <a:schemeClr val="bg1"/>
              </a:solidFill>
              <a:latin typeface="微软雅黑" pitchFamily="34" charset="-122"/>
              <a:ea typeface="微软雅黑" pitchFamily="34" charset="-122"/>
            </a:endParaRPr>
          </a:p>
        </p:txBody>
      </p:sp>
      <p:sp>
        <p:nvSpPr>
          <p:cNvPr id="98" name="虚尾箭头 97">
            <a:extLst>
              <a:ext uri="{FF2B5EF4-FFF2-40B4-BE49-F238E27FC236}">
                <a16:creationId xmlns:a16="http://schemas.microsoft.com/office/drawing/2014/main" id="{63891440-D349-8948-90E1-E7F18EAE94D8}"/>
              </a:ext>
            </a:extLst>
          </p:cNvPr>
          <p:cNvSpPr/>
          <p:nvPr/>
        </p:nvSpPr>
        <p:spPr>
          <a:xfrm>
            <a:off x="8525385" y="2558911"/>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pic>
        <p:nvPicPr>
          <p:cNvPr id="99" name="图片 98">
            <a:extLst>
              <a:ext uri="{FF2B5EF4-FFF2-40B4-BE49-F238E27FC236}">
                <a16:creationId xmlns:a16="http://schemas.microsoft.com/office/drawing/2014/main" id="{11B12737-BDF5-054C-8610-7A2E7ABF5645}"/>
              </a:ext>
            </a:extLst>
          </p:cNvPr>
          <p:cNvPicPr>
            <a:picLocks noChangeAspect="1"/>
          </p:cNvPicPr>
          <p:nvPr/>
        </p:nvPicPr>
        <p:blipFill>
          <a:blip r:embed="rId3"/>
          <a:stretch>
            <a:fillRect/>
          </a:stretch>
        </p:blipFill>
        <p:spPr>
          <a:xfrm>
            <a:off x="9275601" y="1560310"/>
            <a:ext cx="2263618" cy="2120232"/>
          </a:xfrm>
          <a:prstGeom prst="rect">
            <a:avLst/>
          </a:prstGeom>
        </p:spPr>
      </p:pic>
      <p:grpSp>
        <p:nvGrpSpPr>
          <p:cNvPr id="2" name="组合 1">
            <a:extLst>
              <a:ext uri="{FF2B5EF4-FFF2-40B4-BE49-F238E27FC236}">
                <a16:creationId xmlns:a16="http://schemas.microsoft.com/office/drawing/2014/main" id="{82C853B9-1AF1-C249-885D-AB4122588135}"/>
              </a:ext>
            </a:extLst>
          </p:cNvPr>
          <p:cNvGrpSpPr/>
          <p:nvPr/>
        </p:nvGrpSpPr>
        <p:grpSpPr>
          <a:xfrm>
            <a:off x="499347" y="1881114"/>
            <a:ext cx="2665672" cy="1815743"/>
            <a:chOff x="5796181" y="1624566"/>
            <a:chExt cx="2665672" cy="1815743"/>
          </a:xfrm>
        </p:grpSpPr>
        <p:sp>
          <p:nvSpPr>
            <p:cNvPr id="65" name="Rounded Rectangle 25">
              <a:extLst>
                <a:ext uri="{FF2B5EF4-FFF2-40B4-BE49-F238E27FC236}">
                  <a16:creationId xmlns:a16="http://schemas.microsoft.com/office/drawing/2014/main" id="{5CB4E254-35A5-A747-B8DE-7E359338B8C3}"/>
                </a:ext>
              </a:extLst>
            </p:cNvPr>
            <p:cNvSpPr/>
            <p:nvPr/>
          </p:nvSpPr>
          <p:spPr>
            <a:xfrm>
              <a:off x="7667776" y="1624566"/>
              <a:ext cx="794077"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Topology</a:t>
              </a:r>
              <a:r>
                <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 </a:t>
              </a: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optimization strategy</a:t>
              </a:r>
              <a:endParaRPr lang="zh-CN" altLang="en-US"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66" name="Rounded Rectangle 25">
              <a:extLst>
                <a:ext uri="{FF2B5EF4-FFF2-40B4-BE49-F238E27FC236}">
                  <a16:creationId xmlns:a16="http://schemas.microsoft.com/office/drawing/2014/main" id="{F2896604-42E0-7D45-AC46-3AE595FEECC9}"/>
                </a:ext>
              </a:extLst>
            </p:cNvPr>
            <p:cNvSpPr/>
            <p:nvPr/>
          </p:nvSpPr>
          <p:spPr>
            <a:xfrm>
              <a:off x="5815147" y="1711728"/>
              <a:ext cx="1188720" cy="48146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Topology Restore</a:t>
              </a:r>
            </a:p>
          </p:txBody>
        </p:sp>
        <p:sp>
          <p:nvSpPr>
            <p:cNvPr id="70" name="Rounded Rectangle 25">
              <a:extLst>
                <a:ext uri="{FF2B5EF4-FFF2-40B4-BE49-F238E27FC236}">
                  <a16:creationId xmlns:a16="http://schemas.microsoft.com/office/drawing/2014/main" id="{F31FD8FE-AA31-DB4D-A97D-BF9F17A7109D}"/>
                </a:ext>
              </a:extLst>
            </p:cNvPr>
            <p:cNvSpPr/>
            <p:nvPr/>
          </p:nvSpPr>
          <p:spPr>
            <a:xfrm>
              <a:off x="5796181" y="2858899"/>
              <a:ext cx="1188720" cy="515197"/>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4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Traffic Forecast</a:t>
              </a:r>
              <a:endParaRPr lang="zh-CN" altLang="en-US" sz="14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grpSp>
          <p:nvGrpSpPr>
            <p:cNvPr id="71" name="组合 70">
              <a:extLst>
                <a:ext uri="{FF2B5EF4-FFF2-40B4-BE49-F238E27FC236}">
                  <a16:creationId xmlns:a16="http://schemas.microsoft.com/office/drawing/2014/main" id="{5C00EAEB-BD38-DA44-86B2-F9803C9254B0}"/>
                </a:ext>
              </a:extLst>
            </p:cNvPr>
            <p:cNvGrpSpPr/>
            <p:nvPr/>
          </p:nvGrpSpPr>
          <p:grpSpPr>
            <a:xfrm>
              <a:off x="7041071" y="1838103"/>
              <a:ext cx="563170" cy="1368812"/>
              <a:chOff x="2953773" y="3258743"/>
              <a:chExt cx="429319" cy="1455301"/>
            </a:xfrm>
          </p:grpSpPr>
          <p:sp>
            <p:nvSpPr>
              <p:cNvPr id="72" name="虚尾箭头 71">
                <a:extLst>
                  <a:ext uri="{FF2B5EF4-FFF2-40B4-BE49-F238E27FC236}">
                    <a16:creationId xmlns:a16="http://schemas.microsoft.com/office/drawing/2014/main" id="{35F8A982-8A37-F44D-BA92-48A09179F230}"/>
                  </a:ext>
                </a:extLst>
              </p:cNvPr>
              <p:cNvSpPr/>
              <p:nvPr/>
            </p:nvSpPr>
            <p:spPr>
              <a:xfrm>
                <a:off x="2953773" y="3258743"/>
                <a:ext cx="410210" cy="29370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73" name="虚尾箭头 72">
                <a:extLst>
                  <a:ext uri="{FF2B5EF4-FFF2-40B4-BE49-F238E27FC236}">
                    <a16:creationId xmlns:a16="http://schemas.microsoft.com/office/drawing/2014/main" id="{D084DFE3-08F9-9F42-A45C-41F8683C8851}"/>
                  </a:ext>
                </a:extLst>
              </p:cNvPr>
              <p:cNvSpPr/>
              <p:nvPr/>
            </p:nvSpPr>
            <p:spPr>
              <a:xfrm>
                <a:off x="2972882" y="4369056"/>
                <a:ext cx="410210" cy="344988"/>
              </a:xfrm>
              <a:prstGeom prst="stripedRightArrow">
                <a:avLst>
                  <a:gd name="adj1" fmla="val 50000"/>
                  <a:gd name="adj2" fmla="val 50000"/>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grpSp>
      <p:grpSp>
        <p:nvGrpSpPr>
          <p:cNvPr id="3" name="组合 2">
            <a:extLst>
              <a:ext uri="{FF2B5EF4-FFF2-40B4-BE49-F238E27FC236}">
                <a16:creationId xmlns:a16="http://schemas.microsoft.com/office/drawing/2014/main" id="{6C7CCEFE-F360-104E-9375-674C921C3857}"/>
              </a:ext>
            </a:extLst>
          </p:cNvPr>
          <p:cNvGrpSpPr/>
          <p:nvPr/>
        </p:nvGrpSpPr>
        <p:grpSpPr>
          <a:xfrm>
            <a:off x="3887014" y="1613604"/>
            <a:ext cx="4558944" cy="2418591"/>
            <a:chOff x="3680899" y="1194360"/>
            <a:chExt cx="4558944" cy="2418591"/>
          </a:xfrm>
        </p:grpSpPr>
        <p:sp>
          <p:nvSpPr>
            <p:cNvPr id="104" name="Rounded Rectangle 25">
              <a:extLst>
                <a:ext uri="{FF2B5EF4-FFF2-40B4-BE49-F238E27FC236}">
                  <a16:creationId xmlns:a16="http://schemas.microsoft.com/office/drawing/2014/main" id="{EB99DAD4-87E1-A941-953B-03A28E17474F}"/>
                </a:ext>
              </a:extLst>
            </p:cNvPr>
            <p:cNvSpPr/>
            <p:nvPr/>
          </p:nvSpPr>
          <p:spPr>
            <a:xfrm>
              <a:off x="3746167" y="1414526"/>
              <a:ext cx="657187"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buClrTx/>
                <a:buSzTx/>
                <a:buNone/>
              </a:pPr>
              <a:r>
                <a:rPr lang="en-US" altLang="zh-CN"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Capability Encapsulation</a:t>
              </a:r>
              <a:endParaRPr lang="zh-CN" altLang="en-US" sz="1400" dirty="0">
                <a:solidFill>
                  <a:schemeClr val="bg1"/>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105" name="Rounded Rectangle 25">
              <a:extLst>
                <a:ext uri="{FF2B5EF4-FFF2-40B4-BE49-F238E27FC236}">
                  <a16:creationId xmlns:a16="http://schemas.microsoft.com/office/drawing/2014/main" id="{BE5014A1-9782-AD42-A049-7A9FE8188445}"/>
                </a:ext>
              </a:extLst>
            </p:cNvPr>
            <p:cNvSpPr/>
            <p:nvPr/>
          </p:nvSpPr>
          <p:spPr>
            <a:xfrm rot="5400000">
              <a:off x="5801638" y="1267734"/>
              <a:ext cx="205423" cy="4316365"/>
            </a:xfrm>
            <a:prstGeom prst="roundRect">
              <a:avLst>
                <a:gd name="adj" fmla="val 20626"/>
              </a:avLst>
            </a:prstGeom>
            <a:gradFill>
              <a:gsLst>
                <a:gs pos="0">
                  <a:srgbClr val="0645AF"/>
                </a:gs>
                <a:gs pos="100000">
                  <a:srgbClr val="8C37A4"/>
                </a:gs>
              </a:gsLst>
              <a:lin ang="18900000" scaled="1"/>
            </a:gradFill>
            <a:ln>
              <a:noFill/>
            </a:ln>
          </p:spPr>
          <p:txBody>
            <a:bodyPr vert="vert270" wrap="square" lIns="91440" tIns="45720" rIns="91440" bIns="45720" numCol="1" anchor="ctr" anchorCtr="0" compatLnSpc="1"/>
            <a:lstStyle/>
            <a:p>
              <a:pPr algn="ctr">
                <a:buClrTx/>
                <a:buSzTx/>
                <a:buNone/>
              </a:pPr>
              <a:r>
                <a:rPr lang="en-US" altLang="zh-CN" sz="1400" dirty="0">
                  <a:solidFill>
                    <a:schemeClr val="bg1"/>
                  </a:solidFill>
                  <a:latin typeface="汉仪雅酷黑简" panose="00020600040101010101" charset="-122"/>
                  <a:ea typeface="汉仪雅酷黑简" panose="00020600040101010101" charset="-122"/>
                  <a:sym typeface="微软雅黑" panose="020B0503020204020204" charset="-122"/>
                </a:rPr>
                <a:t>CI/CD:k8s , gitlab , docker regrstry</a:t>
              </a:r>
              <a:endParaRPr kumimoji="0" lang="zh-CN" altLang="en-US" sz="1400" b="0" i="0" u="none" strike="noStrike" cap="none" spc="0" normalizeH="0" baseline="0"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sp>
          <p:nvSpPr>
            <p:cNvPr id="106" name="Rounded Rectangle 25">
              <a:extLst>
                <a:ext uri="{FF2B5EF4-FFF2-40B4-BE49-F238E27FC236}">
                  <a16:creationId xmlns:a16="http://schemas.microsoft.com/office/drawing/2014/main" id="{824C3E84-F3BF-1449-A6E4-C8E30CEED67C}"/>
                </a:ext>
              </a:extLst>
            </p:cNvPr>
            <p:cNvSpPr/>
            <p:nvPr/>
          </p:nvSpPr>
          <p:spPr>
            <a:xfrm>
              <a:off x="7511353" y="1323770"/>
              <a:ext cx="551180" cy="181574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buClrTx/>
                <a:buSzTx/>
                <a:buNone/>
              </a:pPr>
              <a:r>
                <a:rPr lang="en-US" altLang="zh-CN" dirty="0">
                  <a:solidFill>
                    <a:schemeClr val="bg1"/>
                  </a:solidFill>
                  <a:latin typeface="汉仪雅酷黑简" panose="00020600040101010101" charset="-122"/>
                  <a:ea typeface="汉仪雅酷黑简" panose="00020600040101010101" charset="-122"/>
                  <a:sym typeface="微软雅黑" panose="020B0503020204020204" charset="-122"/>
                </a:rPr>
                <a:t>M</a:t>
              </a:r>
            </a:p>
            <a:p>
              <a:pPr algn="ctr">
                <a:buClrTx/>
                <a:buSzTx/>
                <a:buNone/>
              </a:pPr>
              <a:r>
                <a:rPr lang="en-US" altLang="zh-CN" dirty="0">
                  <a:solidFill>
                    <a:schemeClr val="bg1"/>
                  </a:solidFill>
                  <a:latin typeface="汉仪雅酷黑简" panose="00020600040101010101" charset="-122"/>
                  <a:ea typeface="汉仪雅酷黑简" panose="00020600040101010101" charset="-122"/>
                  <a:sym typeface="微软雅黑" panose="020B0503020204020204" charset="-122"/>
                </a:rPr>
                <a:t>L</a:t>
              </a:r>
            </a:p>
            <a:p>
              <a:pPr algn="ctr">
                <a:buClrTx/>
                <a:buSzTx/>
                <a:buNone/>
              </a:pPr>
              <a:r>
                <a:rPr lang="en-US" altLang="zh-CN" dirty="0">
                  <a:solidFill>
                    <a:schemeClr val="bg1"/>
                  </a:solidFill>
                  <a:latin typeface="汉仪雅酷黑简" panose="00020600040101010101" charset="-122"/>
                  <a:ea typeface="汉仪雅酷黑简" panose="00020600040101010101" charset="-122"/>
                  <a:sym typeface="微软雅黑" panose="020B0503020204020204" charset="-122"/>
                </a:rPr>
                <a:t>FO</a:t>
              </a:r>
              <a:endParaRPr kumimoji="0" lang="zh-CN" altLang="en-US" sz="1800" b="0" i="0" u="none" strike="noStrike" cap="none" spc="0" normalizeH="0" baseline="0"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sp>
          <p:nvSpPr>
            <p:cNvPr id="107" name="矩形 106">
              <a:extLst>
                <a:ext uri="{FF2B5EF4-FFF2-40B4-BE49-F238E27FC236}">
                  <a16:creationId xmlns:a16="http://schemas.microsoft.com/office/drawing/2014/main" id="{C85731D6-9D52-A744-9E23-FA76BB048E9D}"/>
                </a:ext>
              </a:extLst>
            </p:cNvPr>
            <p:cNvSpPr/>
            <p:nvPr/>
          </p:nvSpPr>
          <p:spPr>
            <a:xfrm>
              <a:off x="3680899" y="1194360"/>
              <a:ext cx="4558944" cy="2418591"/>
            </a:xfrm>
            <a:prstGeom prst="rect">
              <a:avLst/>
            </a:prstGeom>
            <a:noFill/>
            <a:ln w="190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Rounded Rectangle 25">
              <a:extLst>
                <a:ext uri="{FF2B5EF4-FFF2-40B4-BE49-F238E27FC236}">
                  <a16:creationId xmlns:a16="http://schemas.microsoft.com/office/drawing/2014/main" id="{C40957A9-7296-C345-A7F8-3CB3B663F7C8}"/>
                </a:ext>
              </a:extLst>
            </p:cNvPr>
            <p:cNvSpPr/>
            <p:nvPr/>
          </p:nvSpPr>
          <p:spPr>
            <a:xfrm>
              <a:off x="4883325" y="1461279"/>
              <a:ext cx="2066902" cy="482636"/>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2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Topology Restore Capability</a:t>
              </a:r>
            </a:p>
          </p:txBody>
        </p:sp>
        <p:sp>
          <p:nvSpPr>
            <p:cNvPr id="109" name="虚尾箭头 108">
              <a:extLst>
                <a:ext uri="{FF2B5EF4-FFF2-40B4-BE49-F238E27FC236}">
                  <a16:creationId xmlns:a16="http://schemas.microsoft.com/office/drawing/2014/main" id="{466FA9C4-9D5F-C049-AC4A-81E1198EA2C9}"/>
                </a:ext>
              </a:extLst>
            </p:cNvPr>
            <p:cNvSpPr/>
            <p:nvPr/>
          </p:nvSpPr>
          <p:spPr>
            <a:xfrm>
              <a:off x="4395228" y="1477797"/>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0" name="虚尾箭头 109">
              <a:extLst>
                <a:ext uri="{FF2B5EF4-FFF2-40B4-BE49-F238E27FC236}">
                  <a16:creationId xmlns:a16="http://schemas.microsoft.com/office/drawing/2014/main" id="{CA70409B-15F0-A747-8D94-EDEBD618B854}"/>
                </a:ext>
              </a:extLst>
            </p:cNvPr>
            <p:cNvSpPr/>
            <p:nvPr/>
          </p:nvSpPr>
          <p:spPr>
            <a:xfrm>
              <a:off x="4403355" y="2675771"/>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1" name="Rounded Rectangle 25">
              <a:extLst>
                <a:ext uri="{FF2B5EF4-FFF2-40B4-BE49-F238E27FC236}">
                  <a16:creationId xmlns:a16="http://schemas.microsoft.com/office/drawing/2014/main" id="{D1D9D2B4-1986-4F46-A18B-7335FAC2B6EE}"/>
                </a:ext>
              </a:extLst>
            </p:cNvPr>
            <p:cNvSpPr/>
            <p:nvPr/>
          </p:nvSpPr>
          <p:spPr>
            <a:xfrm>
              <a:off x="4871099" y="2072037"/>
              <a:ext cx="2066902" cy="442771"/>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a:defRPr/>
              </a:pPr>
              <a:r>
                <a:rPr lang="en-US" altLang="zh-CN" sz="1200" dirty="0">
                  <a:solidFill>
                    <a:prstClr val="white"/>
                  </a:solidFill>
                  <a:latin typeface="Microsoft YaHei" panose="020B0503020204020204" pitchFamily="34" charset="-122"/>
                  <a:ea typeface="Microsoft YaHei" panose="020B0503020204020204" pitchFamily="34" charset="-122"/>
                  <a:sym typeface="微软雅黑" panose="020B0503020204020204" charset="-122"/>
                </a:rPr>
                <a:t>Traffic Forecast Capability</a:t>
              </a:r>
              <a:endParaRPr lang="zh-CN" altLang="en-US" sz="12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112" name="Rounded Rectangle 25">
              <a:extLst>
                <a:ext uri="{FF2B5EF4-FFF2-40B4-BE49-F238E27FC236}">
                  <a16:creationId xmlns:a16="http://schemas.microsoft.com/office/drawing/2014/main" id="{0B811D64-448E-3643-8521-D0AE44CF1D38}"/>
                </a:ext>
              </a:extLst>
            </p:cNvPr>
            <p:cNvSpPr/>
            <p:nvPr/>
          </p:nvSpPr>
          <p:spPr>
            <a:xfrm>
              <a:off x="4868543" y="2678332"/>
              <a:ext cx="2066902" cy="481349"/>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algn="ctr"/>
              <a:r>
                <a:rPr lang="en-US" altLang="zh-CN" sz="1200" dirty="0">
                  <a:solidFill>
                    <a:schemeClr val="bg1"/>
                  </a:solidFill>
                  <a:latin typeface="Microsoft YaHei" panose="020B0503020204020204" pitchFamily="34" charset="-122"/>
                  <a:ea typeface="Microsoft YaHei" panose="020B0503020204020204" pitchFamily="34" charset="-122"/>
                  <a:sym typeface="微软雅黑" panose="020B0503020204020204" charset="-122"/>
                </a:rPr>
                <a:t>Topology Optimization Capability</a:t>
              </a:r>
              <a:endParaRPr lang="zh-CN" altLang="en-US" sz="1200" b="1" kern="0" dirty="0">
                <a:solidFill>
                  <a:srgbClr val="FF0000"/>
                </a:solidFill>
                <a:latin typeface="Microsoft YaHei" panose="020B0503020204020204" pitchFamily="34" charset="-122"/>
                <a:ea typeface="Microsoft YaHei" panose="020B0503020204020204" pitchFamily="34" charset="-122"/>
                <a:sym typeface="微软雅黑" panose="020B0503020204020204" charset="-122"/>
              </a:endParaRPr>
            </a:p>
          </p:txBody>
        </p:sp>
        <p:sp>
          <p:nvSpPr>
            <p:cNvPr id="113" name="虚尾箭头 112">
              <a:extLst>
                <a:ext uri="{FF2B5EF4-FFF2-40B4-BE49-F238E27FC236}">
                  <a16:creationId xmlns:a16="http://schemas.microsoft.com/office/drawing/2014/main" id="{6E830001-DD91-AB49-BDA6-E159BF6CF587}"/>
                </a:ext>
              </a:extLst>
            </p:cNvPr>
            <p:cNvSpPr/>
            <p:nvPr/>
          </p:nvSpPr>
          <p:spPr>
            <a:xfrm>
              <a:off x="7020348" y="1476745"/>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4" name="虚尾箭头 113">
              <a:extLst>
                <a:ext uri="{FF2B5EF4-FFF2-40B4-BE49-F238E27FC236}">
                  <a16:creationId xmlns:a16="http://schemas.microsoft.com/office/drawing/2014/main" id="{48D8EE23-319F-3549-8FAA-F545752F9D33}"/>
                </a:ext>
              </a:extLst>
            </p:cNvPr>
            <p:cNvSpPr/>
            <p:nvPr/>
          </p:nvSpPr>
          <p:spPr>
            <a:xfrm>
              <a:off x="4422552" y="2144783"/>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5" name="虚尾箭头 114">
              <a:extLst>
                <a:ext uri="{FF2B5EF4-FFF2-40B4-BE49-F238E27FC236}">
                  <a16:creationId xmlns:a16="http://schemas.microsoft.com/office/drawing/2014/main" id="{AA838E76-B158-DD4D-A730-B9FAABF18E41}"/>
                </a:ext>
              </a:extLst>
            </p:cNvPr>
            <p:cNvSpPr/>
            <p:nvPr/>
          </p:nvSpPr>
          <p:spPr>
            <a:xfrm>
              <a:off x="7027287" y="2045856"/>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6" name="虚尾箭头 115">
              <a:extLst>
                <a:ext uri="{FF2B5EF4-FFF2-40B4-BE49-F238E27FC236}">
                  <a16:creationId xmlns:a16="http://schemas.microsoft.com/office/drawing/2014/main" id="{AAB6C7F6-7784-5D4E-8206-8916FF5B3560}"/>
                </a:ext>
              </a:extLst>
            </p:cNvPr>
            <p:cNvSpPr/>
            <p:nvPr/>
          </p:nvSpPr>
          <p:spPr>
            <a:xfrm>
              <a:off x="7027287" y="2638672"/>
              <a:ext cx="410210"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grpSp>
      <p:sp>
        <p:nvSpPr>
          <p:cNvPr id="117" name="虚尾箭头 116">
            <a:extLst>
              <a:ext uri="{FF2B5EF4-FFF2-40B4-BE49-F238E27FC236}">
                <a16:creationId xmlns:a16="http://schemas.microsoft.com/office/drawing/2014/main" id="{E0E65224-8165-304A-9B02-DFDFC92ACA91}"/>
              </a:ext>
            </a:extLst>
          </p:cNvPr>
          <p:cNvSpPr/>
          <p:nvPr/>
        </p:nvSpPr>
        <p:spPr>
          <a:xfrm>
            <a:off x="3451985" y="2040175"/>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8" name="虚尾箭头 117">
            <a:extLst>
              <a:ext uri="{FF2B5EF4-FFF2-40B4-BE49-F238E27FC236}">
                <a16:creationId xmlns:a16="http://schemas.microsoft.com/office/drawing/2014/main" id="{D689C7A5-7B56-6D4E-AF9B-FF0FA88C7358}"/>
              </a:ext>
            </a:extLst>
          </p:cNvPr>
          <p:cNvSpPr/>
          <p:nvPr/>
        </p:nvSpPr>
        <p:spPr>
          <a:xfrm>
            <a:off x="3437930" y="3094180"/>
            <a:ext cx="308114" cy="419735"/>
          </a:xfrm>
          <a:prstGeom prst="stripedRightArrow">
            <a:avLst/>
          </a:prstGeom>
          <a:gradFill>
            <a:gsLst>
              <a:gs pos="0">
                <a:srgbClr val="0645AF"/>
              </a:gs>
              <a:gs pos="100000">
                <a:srgbClr val="8C37A4"/>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latin typeface="微软雅黑" panose="020B0503020204020204" charset="-122"/>
              <a:ea typeface="微软雅黑" panose="020B0503020204020204" charset="-122"/>
            </a:endParaRPr>
          </a:p>
        </p:txBody>
      </p:sp>
      <p:sp>
        <p:nvSpPr>
          <p:cNvPr id="119" name="矩形 118">
            <a:extLst>
              <a:ext uri="{FF2B5EF4-FFF2-40B4-BE49-F238E27FC236}">
                <a16:creationId xmlns:a16="http://schemas.microsoft.com/office/drawing/2014/main" id="{7492979B-21F6-A140-93FC-64AA9BD5C76E}"/>
              </a:ext>
            </a:extLst>
          </p:cNvPr>
          <p:cNvSpPr/>
          <p:nvPr/>
        </p:nvSpPr>
        <p:spPr>
          <a:xfrm>
            <a:off x="7839910" y="4176563"/>
            <a:ext cx="98078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Result</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120" name="矩形 119">
            <a:extLst>
              <a:ext uri="{FF2B5EF4-FFF2-40B4-BE49-F238E27FC236}">
                <a16:creationId xmlns:a16="http://schemas.microsoft.com/office/drawing/2014/main" id="{B53A8917-1C61-3745-B580-449E5D1954C1}"/>
              </a:ext>
            </a:extLst>
          </p:cNvPr>
          <p:cNvSpPr/>
          <p:nvPr/>
        </p:nvSpPr>
        <p:spPr>
          <a:xfrm>
            <a:off x="450382" y="4108736"/>
            <a:ext cx="1265091" cy="400110"/>
          </a:xfrm>
          <a:prstGeom prst="rect">
            <a:avLst/>
          </a:prstGeom>
        </p:spPr>
        <p:txBody>
          <a:bodyPr wrap="none">
            <a:spAutoFit/>
          </a:bodyPr>
          <a:lstStyle/>
          <a:p>
            <a:pPr lvl="0" algn="ctr"/>
            <a:r>
              <a:rPr lang="en-US" altLang="zh-CN"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rPr>
              <a:t>Solution</a:t>
            </a:r>
            <a:endParaRPr lang="zh-CN" altLang="en-US" sz="2000" b="1"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121" name="文本框 120">
            <a:extLst>
              <a:ext uri="{FF2B5EF4-FFF2-40B4-BE49-F238E27FC236}">
                <a16:creationId xmlns:a16="http://schemas.microsoft.com/office/drawing/2014/main" id="{5C20DFE0-032D-524A-99BB-288D195B84F9}"/>
              </a:ext>
            </a:extLst>
          </p:cNvPr>
          <p:cNvSpPr txBox="1"/>
          <p:nvPr/>
        </p:nvSpPr>
        <p:spPr>
          <a:xfrm>
            <a:off x="7921328" y="4761884"/>
            <a:ext cx="3701885" cy="2062103"/>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1. Instantiation time of N nodes = single node time</a:t>
            </a:r>
          </a:p>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2. MLFO shortens development time by 70%</a:t>
            </a:r>
          </a:p>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3. Data sharing reduces storage consumption by 50%</a:t>
            </a:r>
          </a:p>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4. Service self-healing reduces failure to affect business by 80%</a:t>
            </a:r>
            <a:endPar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endParaRPr>
          </a:p>
        </p:txBody>
      </p:sp>
      <p:pic>
        <p:nvPicPr>
          <p:cNvPr id="122" name="Picture 2">
            <a:extLst>
              <a:ext uri="{FF2B5EF4-FFF2-40B4-BE49-F238E27FC236}">
                <a16:creationId xmlns:a16="http://schemas.microsoft.com/office/drawing/2014/main" id="{E95AD8EB-BCB9-7C4A-ACB4-2A9637D9A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36" y="5634296"/>
            <a:ext cx="937783" cy="618709"/>
          </a:xfrm>
          <a:prstGeom prst="rect">
            <a:avLst/>
          </a:prstGeom>
          <a:noFill/>
          <a:extLst>
            <a:ext uri="{909E8E84-426E-40DD-AFC4-6F175D3DCCD1}">
              <a14:hiddenFill xmlns:a14="http://schemas.microsoft.com/office/drawing/2010/main">
                <a:solidFill>
                  <a:srgbClr val="FFFFFF"/>
                </a:solidFill>
              </a14:hiddenFill>
            </a:ext>
          </a:extLst>
        </p:spPr>
      </p:pic>
      <p:pic>
        <p:nvPicPr>
          <p:cNvPr id="123" name="图片 122" descr="徽标, 公司名称&#10;&#10;描述已自动生成">
            <a:extLst>
              <a:ext uri="{FF2B5EF4-FFF2-40B4-BE49-F238E27FC236}">
                <a16:creationId xmlns:a16="http://schemas.microsoft.com/office/drawing/2014/main" id="{12A2378B-F99C-3044-BB5F-255E36130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87" y="4720634"/>
            <a:ext cx="937784" cy="701873"/>
          </a:xfrm>
          <a:prstGeom prst="rect">
            <a:avLst/>
          </a:prstGeom>
        </p:spPr>
      </p:pic>
      <p:sp>
        <p:nvSpPr>
          <p:cNvPr id="124" name="文本框 123">
            <a:extLst>
              <a:ext uri="{FF2B5EF4-FFF2-40B4-BE49-F238E27FC236}">
                <a16:creationId xmlns:a16="http://schemas.microsoft.com/office/drawing/2014/main" id="{67A82CB2-143B-164F-BD9F-BDC2856BD59F}"/>
              </a:ext>
            </a:extLst>
          </p:cNvPr>
          <p:cNvSpPr txBox="1"/>
          <p:nvPr/>
        </p:nvSpPr>
        <p:spPr>
          <a:xfrm>
            <a:off x="1832183" y="4680021"/>
            <a:ext cx="5152718" cy="584775"/>
          </a:xfrm>
          <a:prstGeom prst="rect">
            <a:avLst/>
          </a:prstGeom>
          <a:noFill/>
        </p:spPr>
        <p:txBody>
          <a:bodyPr wrap="square" rtlCol="0">
            <a:spAutoFit/>
          </a:bodyPr>
          <a:lstStyle/>
          <a:p>
            <a:pPr lvl="0"/>
            <a:r>
              <a:rPr lang="en-US" altLang="zh-CN"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Capability scheduling</a:t>
            </a:r>
            <a:r>
              <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a:t>
            </a:r>
            <a:r>
              <a:rPr lang="en-US" altLang="zh-CN"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Self-healing</a:t>
            </a:r>
            <a:r>
              <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a:t>
            </a:r>
            <a:r>
              <a:rPr lang="en-US" altLang="zh-CN" sz="1600" dirty="0">
                <a:solidFill>
                  <a:prstClr val="white"/>
                </a:solidFill>
                <a:latin typeface="微软雅黑" panose="020B0503020204020204" pitchFamily="34" charset="-122"/>
                <a:ea typeface="微软雅黑" panose="020B0503020204020204" pitchFamily="34" charset="-122"/>
                <a:sym typeface="微软雅黑" panose="020B0503020204020204" charset="-122"/>
              </a:rPr>
              <a:t>Horizontal Expansion and Data Sharing</a:t>
            </a:r>
            <a:endParaRPr lang="zh-CN" altLang="en-US" sz="1600" dirty="0">
              <a:solidFill>
                <a:prstClr val="white"/>
              </a:solidFill>
              <a:latin typeface="微软雅黑" panose="020B0503020204020204" pitchFamily="34" charset="-122"/>
              <a:ea typeface="微软雅黑" panose="020B0503020204020204" pitchFamily="34" charset="-122"/>
              <a:sym typeface="微软雅黑" panose="020B0503020204020204" charset="-122"/>
            </a:endParaRPr>
          </a:p>
        </p:txBody>
      </p:sp>
      <p:sp>
        <p:nvSpPr>
          <p:cNvPr id="125" name="文本框 124">
            <a:extLst>
              <a:ext uri="{FF2B5EF4-FFF2-40B4-BE49-F238E27FC236}">
                <a16:creationId xmlns:a16="http://schemas.microsoft.com/office/drawing/2014/main" id="{5AD4B946-703D-B542-8F4E-E8C68C613A5D}"/>
              </a:ext>
            </a:extLst>
          </p:cNvPr>
          <p:cNvSpPr txBox="1"/>
          <p:nvPr/>
        </p:nvSpPr>
        <p:spPr>
          <a:xfrm>
            <a:off x="1901387" y="5654437"/>
            <a:ext cx="5083514" cy="338554"/>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Web Interface</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a:t>
            </a: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Virtualization</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a:t>
            </a:r>
            <a:r>
              <a:rPr lang="en" altLang="zh-CN" sz="1600" dirty="0">
                <a:solidFill>
                  <a:schemeClr val="bg1"/>
                </a:solidFill>
                <a:latin typeface="微软雅黑" panose="020B0503020204020204" pitchFamily="34" charset="-122"/>
                <a:ea typeface="微软雅黑" panose="020B0503020204020204" pitchFamily="34" charset="-122"/>
                <a:sym typeface="微软雅黑" panose="020B0503020204020204" charset="-122"/>
              </a:rPr>
              <a:t>CI/CD</a:t>
            </a:r>
          </a:p>
        </p:txBody>
      </p:sp>
      <p:sp>
        <p:nvSpPr>
          <p:cNvPr id="53" name="矩形 52">
            <a:extLst>
              <a:ext uri="{FF2B5EF4-FFF2-40B4-BE49-F238E27FC236}">
                <a16:creationId xmlns:a16="http://schemas.microsoft.com/office/drawing/2014/main" id="{7A7F3FE5-3A43-BE4B-95EC-E8A90AEED917}"/>
              </a:ext>
            </a:extLst>
          </p:cNvPr>
          <p:cNvSpPr/>
          <p:nvPr/>
        </p:nvSpPr>
        <p:spPr>
          <a:xfrm>
            <a:off x="340753" y="768660"/>
            <a:ext cx="11510321" cy="70057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Feedback“using</a:t>
            </a: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Docker for packaging, and referring to ITU specifications to try to provide services in the form of a capability open platform”</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859901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544164" cy="492443"/>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Improvement——Verify in Production</a:t>
            </a:r>
            <a:endParaRPr lang="zh-CN" altLang="en-US" sz="2600" b="1" dirty="0">
              <a:solidFill>
                <a:prstClr val="white"/>
              </a:solidFill>
              <a:latin typeface="微软雅黑" pitchFamily="34" charset="-122"/>
              <a:ea typeface="微软雅黑" pitchFamily="34" charset="-122"/>
            </a:endParaRPr>
          </a:p>
        </p:txBody>
      </p:sp>
      <p:sp>
        <p:nvSpPr>
          <p:cNvPr id="18" name="矩形 17">
            <a:extLst>
              <a:ext uri="{FF2B5EF4-FFF2-40B4-BE49-F238E27FC236}">
                <a16:creationId xmlns:a16="http://schemas.microsoft.com/office/drawing/2014/main" id="{08DD25CA-932E-664B-9753-8C1DFFDA7F29}"/>
              </a:ext>
            </a:extLst>
          </p:cNvPr>
          <p:cNvSpPr/>
          <p:nvPr/>
        </p:nvSpPr>
        <p:spPr>
          <a:xfrm>
            <a:off x="340753" y="768660"/>
            <a:ext cx="11510321"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We </a:t>
            </a:r>
            <a:r>
              <a:rPr lang="en-US" altLang="zh-CN" b="1">
                <a:solidFill>
                  <a:schemeClr val="bg1"/>
                </a:solidFill>
                <a:latin typeface="微软雅黑" panose="020B0503020204020204" pitchFamily="34" charset="-122"/>
                <a:ea typeface="微软雅黑" panose="020B0503020204020204" pitchFamily="34" charset="-122"/>
              </a:rPr>
              <a:t>chose Kaili</a:t>
            </a:r>
            <a:r>
              <a:rPr lang="en-US" altLang="zh-CN" b="1" dirty="0">
                <a:solidFill>
                  <a:schemeClr val="bg1"/>
                </a:solidFill>
                <a:latin typeface="微软雅黑" panose="020B0503020204020204" pitchFamily="34" charset="-122"/>
                <a:ea typeface="微软雅黑" panose="020B0503020204020204" pitchFamily="34" charset="-122"/>
              </a:rPr>
              <a:t> City for the pilot city</a:t>
            </a:r>
            <a:r>
              <a:rPr lang="en-US" altLang="zh-CN" b="1">
                <a:solidFill>
                  <a:schemeClr val="bg1"/>
                </a:solidFill>
                <a:latin typeface="微软雅黑" panose="020B0503020204020204" pitchFamily="34" charset="-122"/>
                <a:ea typeface="微软雅黑" panose="020B0503020204020204" pitchFamily="34" charset="-122"/>
              </a:rPr>
              <a:t>.</a:t>
            </a:r>
            <a:r>
              <a:rPr lang="zh-CN" altLang="en-US" b="1">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We Solve 16 high-load ring with the help of this </a:t>
            </a:r>
            <a:r>
              <a:rPr lang="en-US" altLang="zh-CN" b="1">
                <a:solidFill>
                  <a:schemeClr val="bg1"/>
                </a:solidFill>
                <a:latin typeface="微软雅黑" panose="020B0503020204020204" pitchFamily="34" charset="-122"/>
                <a:ea typeface="微软雅黑" panose="020B0503020204020204" pitchFamily="34" charset="-122"/>
              </a:rPr>
              <a:t>technology.</a:t>
            </a:r>
            <a:endParaRPr lang="en-US" altLang="zh-CN" b="1" dirty="0">
              <a:solidFill>
                <a:schemeClr val="bg1"/>
              </a:solidFill>
              <a:latin typeface="微软雅黑" panose="020B0503020204020204" pitchFamily="34" charset="-122"/>
              <a:ea typeface="微软雅黑" panose="020B0503020204020204" pitchFamily="34" charset="-122"/>
            </a:endParaRPr>
          </a:p>
        </p:txBody>
      </p:sp>
      <p:graphicFrame>
        <p:nvGraphicFramePr>
          <p:cNvPr id="12" name="表格 11">
            <a:extLst>
              <a:ext uri="{FF2B5EF4-FFF2-40B4-BE49-F238E27FC236}">
                <a16:creationId xmlns:a16="http://schemas.microsoft.com/office/drawing/2014/main" id="{CED898B0-161A-9C4F-82AB-1B2DA5570D68}"/>
              </a:ext>
            </a:extLst>
          </p:cNvPr>
          <p:cNvGraphicFramePr>
            <a:graphicFrameLocks noGrp="1"/>
          </p:cNvGraphicFramePr>
          <p:nvPr/>
        </p:nvGraphicFramePr>
        <p:xfrm>
          <a:off x="7151571" y="4771080"/>
          <a:ext cx="4730425" cy="1845600"/>
        </p:xfrm>
        <a:graphic>
          <a:graphicData uri="http://schemas.openxmlformats.org/drawingml/2006/table">
            <a:tbl>
              <a:tblPr>
                <a:tableStyleId>{5C22544A-7EE6-4342-B048-85BDC9FD1C3A}</a:tableStyleId>
              </a:tblPr>
              <a:tblGrid>
                <a:gridCol w="2525953">
                  <a:extLst>
                    <a:ext uri="{9D8B030D-6E8A-4147-A177-3AD203B41FA5}">
                      <a16:colId xmlns:a16="http://schemas.microsoft.com/office/drawing/2014/main" val="20000"/>
                    </a:ext>
                  </a:extLst>
                </a:gridCol>
                <a:gridCol w="1102236">
                  <a:extLst>
                    <a:ext uri="{9D8B030D-6E8A-4147-A177-3AD203B41FA5}">
                      <a16:colId xmlns:a16="http://schemas.microsoft.com/office/drawing/2014/main" val="20001"/>
                    </a:ext>
                  </a:extLst>
                </a:gridCol>
                <a:gridCol w="1102236">
                  <a:extLst>
                    <a:ext uri="{9D8B030D-6E8A-4147-A177-3AD203B41FA5}">
                      <a16:colId xmlns:a16="http://schemas.microsoft.com/office/drawing/2014/main" val="20002"/>
                    </a:ext>
                  </a:extLst>
                </a:gridCol>
              </a:tblGrid>
              <a:tr h="282506">
                <a:tc>
                  <a:txBody>
                    <a:bodyPr/>
                    <a:lstStyle/>
                    <a:p>
                      <a:pPr algn="l"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Plan</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Traditional Plan</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sz="1400" u="none" strike="noStrike" dirty="0">
                          <a:solidFill>
                            <a:schemeClr val="bg1"/>
                          </a:solidFill>
                          <a:effectLst/>
                          <a:latin typeface="Microsoft YaHei" panose="020B0503020204020204" pitchFamily="34" charset="-122"/>
                          <a:ea typeface="Microsoft YaHei" panose="020B0503020204020204" pitchFamily="34" charset="-122"/>
                        </a:rPr>
                        <a:t>AI</a:t>
                      </a:r>
                      <a:r>
                        <a:rPr lang="zh-CN" altLang="en-US" sz="1400" u="none" strike="noStrike" dirty="0">
                          <a:solidFill>
                            <a:schemeClr val="bg1"/>
                          </a:solidFill>
                          <a:effectLst/>
                          <a:latin typeface="Microsoft YaHei" panose="020B0503020204020204" pitchFamily="34" charset="-122"/>
                          <a:ea typeface="Microsoft YaHei" panose="020B0503020204020204" pitchFamily="34" charset="-122"/>
                        </a:rPr>
                        <a:t> </a:t>
                      </a: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Plan</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extLst>
                  <a:ext uri="{0D108BD9-81ED-4DB2-BD59-A6C34878D82A}">
                    <a16:rowId xmlns:a16="http://schemas.microsoft.com/office/drawing/2014/main" val="10000"/>
                  </a:ext>
                </a:extLst>
              </a:tr>
              <a:tr h="282506">
                <a:tc>
                  <a:txBody>
                    <a:bodyPr/>
                    <a:lstStyle/>
                    <a:p>
                      <a:pPr algn="l"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Construction Cost</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zh-CN" altLang="en-US" sz="1400" u="none" strike="noStrike" dirty="0">
                          <a:solidFill>
                            <a:schemeClr val="bg1"/>
                          </a:solidFill>
                          <a:effectLst/>
                          <a:latin typeface="Microsoft YaHei" panose="020B0503020204020204" pitchFamily="34" charset="-122"/>
                          <a:ea typeface="Microsoft YaHei" panose="020B0503020204020204" pitchFamily="34" charset="-122"/>
                        </a:rPr>
                        <a:t>￥</a:t>
                      </a: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3.05M</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zh-CN" altLang="en-US" sz="1400" u="none" strike="noStrike" dirty="0">
                          <a:solidFill>
                            <a:schemeClr val="bg1"/>
                          </a:solidFill>
                          <a:effectLst/>
                          <a:latin typeface="Microsoft YaHei" panose="020B0503020204020204" pitchFamily="34" charset="-122"/>
                          <a:ea typeface="Microsoft YaHei" panose="020B0503020204020204" pitchFamily="34" charset="-122"/>
                        </a:rPr>
                        <a:t>￥</a:t>
                      </a: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0.45M</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extLst>
                  <a:ext uri="{0D108BD9-81ED-4DB2-BD59-A6C34878D82A}">
                    <a16:rowId xmlns:a16="http://schemas.microsoft.com/office/drawing/2014/main" val="10001"/>
                  </a:ext>
                </a:extLst>
              </a:tr>
              <a:tr h="282506">
                <a:tc>
                  <a:txBody>
                    <a:bodyPr/>
                    <a:lstStyle/>
                    <a:p>
                      <a:pPr algn="l"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Human Input</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altLang="zh-CN" sz="1200" b="0" i="0" kern="1200" dirty="0">
                          <a:solidFill>
                            <a:schemeClr val="bg1"/>
                          </a:solidFill>
                          <a:effectLst/>
                          <a:latin typeface="+mn-lt"/>
                          <a:ea typeface="+mn-ea"/>
                          <a:cs typeface="+mn-cs"/>
                        </a:rPr>
                        <a:t>21 Man-Day</a:t>
                      </a:r>
                      <a:endParaRPr lang="zh-CN" altLang="en-US" sz="1200" b="0" i="0" kern="1200" dirty="0">
                        <a:solidFill>
                          <a:schemeClr val="bg1"/>
                        </a:solidFill>
                        <a:effectLst/>
                        <a:latin typeface="+mn-lt"/>
                        <a:ea typeface="+mn-ea"/>
                        <a:cs typeface="+mn-cs"/>
                      </a:endParaRPr>
                    </a:p>
                  </a:txBody>
                  <a:tcPr marL="6350" marR="6350" marT="6350" marB="0" anchor="ctr">
                    <a:noFill/>
                  </a:tcPr>
                </a:tc>
                <a:tc>
                  <a:txBody>
                    <a:bodyPr/>
                    <a:lstStyle/>
                    <a:p>
                      <a:pPr marL="0" algn="ctr" defTabSz="914400" rtl="0" eaLnBrk="1" fontAlgn="ctr" latinLnBrk="0" hangingPunct="1"/>
                      <a:r>
                        <a:rPr lang="en-US" altLang="zh-CN" sz="1200" b="0" i="0" kern="1200" dirty="0">
                          <a:solidFill>
                            <a:schemeClr val="bg1"/>
                          </a:solidFill>
                          <a:effectLst/>
                          <a:latin typeface="+mn-lt"/>
                          <a:ea typeface="+mn-ea"/>
                          <a:cs typeface="+mn-cs"/>
                        </a:rPr>
                        <a:t>4 Man-Day</a:t>
                      </a:r>
                      <a:endParaRPr lang="zh-CN" altLang="en-US" sz="1200" b="0" i="0" kern="1200" dirty="0">
                        <a:solidFill>
                          <a:schemeClr val="bg1"/>
                        </a:solidFill>
                        <a:effectLst/>
                        <a:latin typeface="+mn-lt"/>
                        <a:ea typeface="+mn-ea"/>
                        <a:cs typeface="+mn-cs"/>
                      </a:endParaRPr>
                    </a:p>
                  </a:txBody>
                  <a:tcPr marL="6350" marR="6350" marT="6350" marB="0" anchor="ctr">
                    <a:noFill/>
                  </a:tcPr>
                </a:tc>
                <a:extLst>
                  <a:ext uri="{0D108BD9-81ED-4DB2-BD59-A6C34878D82A}">
                    <a16:rowId xmlns:a16="http://schemas.microsoft.com/office/drawing/2014/main" val="10002"/>
                  </a:ext>
                </a:extLst>
              </a:tr>
              <a:tr h="282506">
                <a:tc>
                  <a:txBody>
                    <a:bodyPr/>
                    <a:lstStyle/>
                    <a:p>
                      <a:pPr algn="l"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Low-load rings</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40</a:t>
                      </a:r>
                      <a:endParaRPr lang="en-US" altLang="zh-CN"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altLang="zh-CN" sz="1400" u="none" strike="noStrike">
                          <a:solidFill>
                            <a:schemeClr val="bg1"/>
                          </a:solidFill>
                          <a:effectLst/>
                          <a:latin typeface="Microsoft YaHei" panose="020B0503020204020204" pitchFamily="34" charset="-122"/>
                          <a:ea typeface="Microsoft YaHei" panose="020B0503020204020204" pitchFamily="34" charset="-122"/>
                        </a:rPr>
                        <a:t>3</a:t>
                      </a:r>
                      <a:endParaRPr lang="en-US" altLang="zh-CN" sz="1400" b="0" i="0" u="none" strike="noStrike">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extLst>
                  <a:ext uri="{0D108BD9-81ED-4DB2-BD59-A6C34878D82A}">
                    <a16:rowId xmlns:a16="http://schemas.microsoft.com/office/drawing/2014/main" val="10003"/>
                  </a:ext>
                </a:extLst>
              </a:tr>
              <a:tr h="282506">
                <a:tc>
                  <a:txBody>
                    <a:bodyPr/>
                    <a:lstStyle/>
                    <a:p>
                      <a:pPr algn="l" fontAlgn="ctr"/>
                      <a:r>
                        <a:rPr lang="en-US" altLang="zh-CN" sz="1400" u="none" strike="noStrike" kern="1200" dirty="0">
                          <a:solidFill>
                            <a:schemeClr val="bg1"/>
                          </a:solidFill>
                          <a:effectLst/>
                          <a:latin typeface="Microsoft YaHei" panose="020B0503020204020204" pitchFamily="34" charset="-122"/>
                          <a:ea typeface="Microsoft YaHei" panose="020B0503020204020204" pitchFamily="34" charset="-122"/>
                          <a:cs typeface="+mn-cs"/>
                        </a:rPr>
                        <a:t>Threshold crossing rings</a:t>
                      </a:r>
                      <a:endParaRPr lang="zh-CN" altLang="en-US" sz="1400" u="none" strike="noStrike" kern="1200" dirty="0">
                        <a:solidFill>
                          <a:schemeClr val="bg1"/>
                        </a:solidFill>
                        <a:effectLst/>
                        <a:latin typeface="Microsoft YaHei" panose="020B0503020204020204" pitchFamily="34" charset="-122"/>
                        <a:ea typeface="Microsoft YaHei" panose="020B0503020204020204" pitchFamily="34" charset="-122"/>
                        <a:cs typeface="+mn-cs"/>
                      </a:endParaRPr>
                    </a:p>
                  </a:txBody>
                  <a:tcPr marL="6350" marR="6350" marT="6350" marB="0" anchor="ctr">
                    <a:noFill/>
                  </a:tcPr>
                </a:tc>
                <a:tc>
                  <a:txBody>
                    <a:bodyPr/>
                    <a:lstStyle/>
                    <a:p>
                      <a:pPr algn="ctr"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5</a:t>
                      </a:r>
                      <a:endParaRPr lang="en-US" altLang="zh-CN"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0</a:t>
                      </a:r>
                      <a:endParaRPr lang="en-US" altLang="zh-CN"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extLst>
                  <a:ext uri="{0D108BD9-81ED-4DB2-BD59-A6C34878D82A}">
                    <a16:rowId xmlns:a16="http://schemas.microsoft.com/office/drawing/2014/main" val="10004"/>
                  </a:ext>
                </a:extLst>
              </a:tr>
              <a:tr h="282506">
                <a:tc>
                  <a:txBody>
                    <a:bodyPr/>
                    <a:lstStyle/>
                    <a:p>
                      <a:pPr algn="l" fontAlgn="ctr"/>
                      <a:r>
                        <a:rPr lang="en-US" altLang="zh-CN" sz="1400" u="none" strike="noStrike" dirty="0">
                          <a:solidFill>
                            <a:schemeClr val="bg1"/>
                          </a:solidFill>
                          <a:effectLst/>
                          <a:latin typeface="Microsoft YaHei" panose="020B0503020204020204" pitchFamily="34" charset="-122"/>
                          <a:ea typeface="Microsoft YaHei" panose="020B0503020204020204" pitchFamily="34" charset="-122"/>
                        </a:rPr>
                        <a:t>Capacity (day)</a:t>
                      </a:r>
                      <a:endParaRPr lang="zh-CN" alt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sz="1400" u="none" strike="noStrike" dirty="0">
                          <a:solidFill>
                            <a:schemeClr val="bg1"/>
                          </a:solidFill>
                          <a:effectLst/>
                          <a:latin typeface="Microsoft YaHei" panose="020B0503020204020204" pitchFamily="34" charset="-122"/>
                          <a:ea typeface="Microsoft YaHei" panose="020B0503020204020204" pitchFamily="34" charset="-122"/>
                        </a:rPr>
                        <a:t>102T</a:t>
                      </a:r>
                      <a:endParaRPr 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tc>
                  <a:txBody>
                    <a:bodyPr/>
                    <a:lstStyle/>
                    <a:p>
                      <a:pPr algn="ctr" fontAlgn="ctr"/>
                      <a:r>
                        <a:rPr lang="en-US" sz="1400" u="none" strike="noStrike" dirty="0">
                          <a:solidFill>
                            <a:schemeClr val="bg1"/>
                          </a:solidFill>
                          <a:effectLst/>
                          <a:latin typeface="Microsoft YaHei" panose="020B0503020204020204" pitchFamily="34" charset="-122"/>
                          <a:ea typeface="Microsoft YaHei" panose="020B0503020204020204" pitchFamily="34" charset="-122"/>
                        </a:rPr>
                        <a:t>181T</a:t>
                      </a:r>
                      <a:endParaRPr lang="en-US" sz="1400" b="0" i="0" u="none" strike="noStrike" dirty="0">
                        <a:solidFill>
                          <a:schemeClr val="bg1"/>
                        </a:solidFill>
                        <a:effectLst/>
                        <a:latin typeface="Microsoft YaHei" panose="020B0503020204020204" pitchFamily="34" charset="-122"/>
                        <a:ea typeface="Microsoft YaHei" panose="020B0503020204020204" pitchFamily="34" charset="-122"/>
                      </a:endParaRPr>
                    </a:p>
                  </a:txBody>
                  <a:tcPr marL="6350" marR="6350" marT="6350" marB="0" anchor="ctr">
                    <a:noFill/>
                  </a:tcPr>
                </a:tc>
                <a:extLst>
                  <a:ext uri="{0D108BD9-81ED-4DB2-BD59-A6C34878D82A}">
                    <a16:rowId xmlns:a16="http://schemas.microsoft.com/office/drawing/2014/main" val="10005"/>
                  </a:ext>
                </a:extLst>
              </a:tr>
            </a:tbl>
          </a:graphicData>
        </a:graphic>
      </p:graphicFrame>
      <p:pic>
        <p:nvPicPr>
          <p:cNvPr id="13" name="图片 12">
            <a:extLst>
              <a:ext uri="{FF2B5EF4-FFF2-40B4-BE49-F238E27FC236}">
                <a16:creationId xmlns:a16="http://schemas.microsoft.com/office/drawing/2014/main" id="{12CD9F78-1773-844B-ABDE-0E3509287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06" y="1995793"/>
            <a:ext cx="6558068" cy="4730224"/>
          </a:xfrm>
          <a:prstGeom prst="rect">
            <a:avLst/>
          </a:prstGeom>
        </p:spPr>
      </p:pic>
      <p:sp>
        <p:nvSpPr>
          <p:cNvPr id="15" name="右箭头 14">
            <a:extLst>
              <a:ext uri="{FF2B5EF4-FFF2-40B4-BE49-F238E27FC236}">
                <a16:creationId xmlns:a16="http://schemas.microsoft.com/office/drawing/2014/main" id="{B4DE9C9D-AC7C-2949-BCB2-8EE076C2284A}"/>
              </a:ext>
            </a:extLst>
          </p:cNvPr>
          <p:cNvSpPr/>
          <p:nvPr/>
        </p:nvSpPr>
        <p:spPr>
          <a:xfrm>
            <a:off x="6817403" y="2867881"/>
            <a:ext cx="557171" cy="39375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ED4852D-4722-AB4F-87FD-F078E71682F5}"/>
              </a:ext>
            </a:extLst>
          </p:cNvPr>
          <p:cNvSpPr/>
          <p:nvPr/>
        </p:nvSpPr>
        <p:spPr>
          <a:xfrm>
            <a:off x="190105" y="2012868"/>
            <a:ext cx="2044790" cy="1502258"/>
          </a:xfrm>
          <a:prstGeom prst="rect">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a:extLst>
              <a:ext uri="{FF2B5EF4-FFF2-40B4-BE49-F238E27FC236}">
                <a16:creationId xmlns:a16="http://schemas.microsoft.com/office/drawing/2014/main" id="{E88962FD-6598-4743-9522-3E33633306D8}"/>
              </a:ext>
            </a:extLst>
          </p:cNvPr>
          <p:cNvSpPr txBox="1"/>
          <p:nvPr/>
        </p:nvSpPr>
        <p:spPr>
          <a:xfrm>
            <a:off x="150276" y="1634999"/>
            <a:ext cx="5061899" cy="369332"/>
          </a:xfrm>
          <a:prstGeom prst="rect">
            <a:avLst/>
          </a:prstGeom>
          <a:noFill/>
        </p:spPr>
        <p:txBody>
          <a:bodyPr wrap="none" rtlCol="0">
            <a:spAutoFit/>
          </a:bodyPr>
          <a:lstStyle/>
          <a:p>
            <a:r>
              <a:rPr lang="en-US" altLang="zh-CN" dirty="0" err="1">
                <a:solidFill>
                  <a:srgbClr val="FF0000"/>
                </a:solidFill>
                <a:latin typeface="Microsoft YaHei" panose="020B0503020204020204" pitchFamily="34" charset="-122"/>
                <a:ea typeface="Microsoft YaHei" panose="020B0503020204020204" pitchFamily="34" charset="-122"/>
              </a:rPr>
              <a:t>Kaili</a:t>
            </a:r>
            <a:r>
              <a:rPr lang="en-US" altLang="zh-CN" dirty="0">
                <a:solidFill>
                  <a:srgbClr val="FF0000"/>
                </a:solidFill>
                <a:latin typeface="Microsoft YaHei" panose="020B0503020204020204" pitchFamily="34" charset="-122"/>
                <a:ea typeface="Microsoft YaHei" panose="020B0503020204020204" pitchFamily="34" charset="-122"/>
              </a:rPr>
              <a:t> PTN</a:t>
            </a:r>
            <a:r>
              <a:rPr lang="zh-CN" altLang="en-US" dirty="0">
                <a:solidFill>
                  <a:srgbClr val="FF0000"/>
                </a:solidFill>
                <a:latin typeface="Microsoft YaHei" panose="020B0503020204020204" pitchFamily="34" charset="-122"/>
                <a:ea typeface="Microsoft YaHei" panose="020B0503020204020204" pitchFamily="34" charset="-122"/>
              </a:rPr>
              <a:t> </a:t>
            </a:r>
            <a:r>
              <a:rPr lang="en-US" altLang="zh-CN" dirty="0">
                <a:solidFill>
                  <a:srgbClr val="FF0000"/>
                </a:solidFill>
                <a:latin typeface="Microsoft YaHei" panose="020B0503020204020204" pitchFamily="34" charset="-122"/>
                <a:ea typeface="Microsoft YaHei" panose="020B0503020204020204" pitchFamily="34" charset="-122"/>
              </a:rPr>
              <a:t>Network</a:t>
            </a:r>
            <a:r>
              <a:rPr lang="zh-CN" altLang="en-US" dirty="0">
                <a:solidFill>
                  <a:srgbClr val="FF0000"/>
                </a:solidFill>
                <a:latin typeface="Microsoft YaHei" panose="020B0503020204020204" pitchFamily="34" charset="-122"/>
                <a:ea typeface="Microsoft YaHei" panose="020B0503020204020204" pitchFamily="34" charset="-122"/>
              </a:rPr>
              <a:t>：</a:t>
            </a:r>
            <a:r>
              <a:rPr lang="en-US" altLang="zh-CN" dirty="0">
                <a:solidFill>
                  <a:srgbClr val="FF0000"/>
                </a:solidFill>
                <a:latin typeface="Microsoft YaHei" panose="020B0503020204020204" pitchFamily="34" charset="-122"/>
                <a:ea typeface="Microsoft YaHei" panose="020B0503020204020204" pitchFamily="34" charset="-122"/>
              </a:rPr>
              <a:t>3191 Nodes</a:t>
            </a:r>
            <a:r>
              <a:rPr lang="zh-CN" altLang="en-US" dirty="0">
                <a:solidFill>
                  <a:srgbClr val="FF0000"/>
                </a:solidFill>
                <a:latin typeface="Microsoft YaHei" panose="020B0503020204020204" pitchFamily="34" charset="-122"/>
                <a:ea typeface="Microsoft YaHei" panose="020B0503020204020204" pitchFamily="34" charset="-122"/>
              </a:rPr>
              <a:t>，</a:t>
            </a:r>
            <a:r>
              <a:rPr lang="en-US" altLang="zh-CN" dirty="0">
                <a:solidFill>
                  <a:srgbClr val="FF0000"/>
                </a:solidFill>
                <a:latin typeface="Microsoft YaHei" panose="020B0503020204020204" pitchFamily="34" charset="-122"/>
                <a:ea typeface="Microsoft YaHei" panose="020B0503020204020204" pitchFamily="34" charset="-122"/>
              </a:rPr>
              <a:t>913 Rings</a:t>
            </a:r>
            <a:endParaRPr lang="zh-CN" altLang="en-US" dirty="0">
              <a:solidFill>
                <a:srgbClr val="FF0000"/>
              </a:solidFill>
              <a:latin typeface="Microsoft YaHei" panose="020B0503020204020204" pitchFamily="34" charset="-122"/>
              <a:ea typeface="Microsoft YaHei" panose="020B0503020204020204" pitchFamily="34" charset="-122"/>
            </a:endParaRPr>
          </a:p>
        </p:txBody>
      </p:sp>
      <p:graphicFrame>
        <p:nvGraphicFramePr>
          <p:cNvPr id="30" name="图表 29"/>
          <p:cNvGraphicFramePr>
            <a:graphicFrameLocks/>
          </p:cNvGraphicFramePr>
          <p:nvPr>
            <p:extLst>
              <p:ext uri="{D42A27DB-BD31-4B8C-83A1-F6EECF244321}">
                <p14:modId xmlns:p14="http://schemas.microsoft.com/office/powerpoint/2010/main" val="1109502973"/>
              </p:ext>
            </p:extLst>
          </p:nvPr>
        </p:nvGraphicFramePr>
        <p:xfrm>
          <a:off x="7345176" y="1888174"/>
          <a:ext cx="4572000" cy="2519426"/>
        </p:xfrm>
        <a:graphic>
          <a:graphicData uri="http://schemas.openxmlformats.org/drawingml/2006/chart">
            <c:chart xmlns:c="http://schemas.openxmlformats.org/drawingml/2006/chart" xmlns:r="http://schemas.openxmlformats.org/officeDocument/2006/relationships" r:id="rId4"/>
          </a:graphicData>
        </a:graphic>
      </p:graphicFrame>
      <p:sp>
        <p:nvSpPr>
          <p:cNvPr id="3" name="矩形 2">
            <a:extLst>
              <a:ext uri="{FF2B5EF4-FFF2-40B4-BE49-F238E27FC236}">
                <a16:creationId xmlns:a16="http://schemas.microsoft.com/office/drawing/2014/main" id="{4D80A31D-0FE0-47FB-86C5-EF86B54C940E}"/>
              </a:ext>
            </a:extLst>
          </p:cNvPr>
          <p:cNvSpPr/>
          <p:nvPr/>
        </p:nvSpPr>
        <p:spPr>
          <a:xfrm>
            <a:off x="8228238" y="4154348"/>
            <a:ext cx="1294587" cy="15639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微软雅黑" panose="020B0503020204020204" pitchFamily="34" charset="-122"/>
                <a:ea typeface="微软雅黑" panose="020B0503020204020204" pitchFamily="34" charset="-122"/>
                <a:sym typeface="微软雅黑" panose="020B0503020204020204" pitchFamily="34" charset="-122"/>
              </a:rPr>
              <a:t>Before</a:t>
            </a:r>
            <a:r>
              <a:rPr lang="zh-CN" altLang="en-US" sz="10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4" name="矩形 13">
            <a:extLst>
              <a:ext uri="{FF2B5EF4-FFF2-40B4-BE49-F238E27FC236}">
                <a16:creationId xmlns:a16="http://schemas.microsoft.com/office/drawing/2014/main" id="{1988248F-8EE8-43C1-9355-B93167DDE37D}"/>
              </a:ext>
            </a:extLst>
          </p:cNvPr>
          <p:cNvSpPr/>
          <p:nvPr/>
        </p:nvSpPr>
        <p:spPr>
          <a:xfrm>
            <a:off x="9837153" y="4143462"/>
            <a:ext cx="1294587" cy="15639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00" dirty="0">
                <a:latin typeface="微软雅黑" panose="020B0503020204020204" pitchFamily="34" charset="-122"/>
                <a:ea typeface="微软雅黑" panose="020B0503020204020204" pitchFamily="34" charset="-122"/>
                <a:sym typeface="微软雅黑" panose="020B0503020204020204" pitchFamily="34" charset="-122"/>
              </a:rPr>
              <a:t>After</a:t>
            </a:r>
            <a:r>
              <a:rPr lang="zh-CN" altLang="en-US" sz="10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sym typeface="微软雅黑" panose="020B0503020204020204" pitchFamily="34" charset="-122"/>
              </a:rPr>
              <a:t>）</a:t>
            </a:r>
          </a:p>
        </p:txBody>
      </p:sp>
    </p:spTree>
    <p:extLst>
      <p:ext uri="{BB962C8B-B14F-4D97-AF65-F5344CB8AC3E}">
        <p14:creationId xmlns:p14="http://schemas.microsoft.com/office/powerpoint/2010/main" val="369907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544164" cy="492443"/>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Improvement——Verify in Production</a:t>
            </a:r>
            <a:endParaRPr lang="zh-CN" altLang="en-US" sz="2600" b="1" dirty="0">
              <a:solidFill>
                <a:prstClr val="white"/>
              </a:solidFill>
              <a:latin typeface="微软雅黑" pitchFamily="34" charset="-122"/>
              <a:ea typeface="微软雅黑" pitchFamily="34" charset="-122"/>
            </a:endParaRPr>
          </a:p>
        </p:txBody>
      </p:sp>
      <p:sp>
        <p:nvSpPr>
          <p:cNvPr id="18" name="矩形 17">
            <a:extLst>
              <a:ext uri="{FF2B5EF4-FFF2-40B4-BE49-F238E27FC236}">
                <a16:creationId xmlns:a16="http://schemas.microsoft.com/office/drawing/2014/main" id="{08DD25CA-932E-664B-9753-8C1DFFDA7F29}"/>
              </a:ext>
            </a:extLst>
          </p:cNvPr>
          <p:cNvSpPr/>
          <p:nvPr/>
        </p:nvSpPr>
        <p:spPr>
          <a:xfrm>
            <a:off x="340753" y="768660"/>
            <a:ext cx="11510321"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We </a:t>
            </a:r>
            <a:r>
              <a:rPr lang="en-US" altLang="zh-CN" b="1">
                <a:solidFill>
                  <a:schemeClr val="bg1"/>
                </a:solidFill>
                <a:latin typeface="微软雅黑" panose="020B0503020204020204" pitchFamily="34" charset="-122"/>
                <a:ea typeface="微软雅黑" panose="020B0503020204020204" pitchFamily="34" charset="-122"/>
              </a:rPr>
              <a:t>chose Kaili</a:t>
            </a:r>
            <a:r>
              <a:rPr lang="en-US" altLang="zh-CN" b="1" dirty="0">
                <a:solidFill>
                  <a:schemeClr val="bg1"/>
                </a:solidFill>
                <a:latin typeface="微软雅黑" panose="020B0503020204020204" pitchFamily="34" charset="-122"/>
                <a:ea typeface="微软雅黑" panose="020B0503020204020204" pitchFamily="34" charset="-122"/>
              </a:rPr>
              <a:t> City for the pilot city</a:t>
            </a:r>
            <a:r>
              <a:rPr lang="en-US" altLang="zh-CN" b="1">
                <a:solidFill>
                  <a:schemeClr val="bg1"/>
                </a:solidFill>
                <a:latin typeface="微软雅黑" panose="020B0503020204020204" pitchFamily="34" charset="-122"/>
                <a:ea typeface="微软雅黑" panose="020B0503020204020204" pitchFamily="34" charset="-122"/>
              </a:rPr>
              <a:t>.</a:t>
            </a:r>
            <a:r>
              <a:rPr lang="zh-CN" altLang="en-US" b="1">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We Solve 16 high-load ring with the help of this </a:t>
            </a:r>
            <a:r>
              <a:rPr lang="en-US" altLang="zh-CN" b="1">
                <a:solidFill>
                  <a:schemeClr val="bg1"/>
                </a:solidFill>
                <a:latin typeface="微软雅黑" panose="020B0503020204020204" pitchFamily="34" charset="-122"/>
                <a:ea typeface="微软雅黑" panose="020B0503020204020204" pitchFamily="34" charset="-122"/>
              </a:rPr>
              <a:t>technology.</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CB80FF61-8A95-4B05-9826-2B5D8E648520}"/>
              </a:ext>
            </a:extLst>
          </p:cNvPr>
          <p:cNvSpPr/>
          <p:nvPr/>
        </p:nvSpPr>
        <p:spPr>
          <a:xfrm>
            <a:off x="1663058" y="1679150"/>
            <a:ext cx="2517036" cy="369332"/>
          </a:xfrm>
          <a:prstGeom prst="rect">
            <a:avLst/>
          </a:prstGeom>
        </p:spPr>
        <p:txBody>
          <a:bodyPr wrap="none">
            <a:spAutoFit/>
          </a:bodyPr>
          <a:lstStyle/>
          <a:p>
            <a:pPr lvl="0" algn="ctr" fontAlgn="ctr"/>
            <a:r>
              <a:rPr lang="en-US" altLang="zh-CN" dirty="0">
                <a:solidFill>
                  <a:srgbClr val="FF0000"/>
                </a:solidFill>
                <a:latin typeface="Microsoft YaHei" panose="020B0503020204020204" pitchFamily="34" charset="-122"/>
                <a:ea typeface="Microsoft YaHei" panose="020B0503020204020204" pitchFamily="34" charset="-122"/>
              </a:rPr>
              <a:t>Ring 1 and Ring 10</a:t>
            </a:r>
            <a:r>
              <a:rPr lang="zh-CN" altLang="en-US" dirty="0">
                <a:solidFill>
                  <a:srgbClr val="FF0000"/>
                </a:solidFill>
                <a:latin typeface="Microsoft YaHei" panose="020B0503020204020204" pitchFamily="34" charset="-122"/>
                <a:ea typeface="Microsoft YaHei" panose="020B0503020204020204" pitchFamily="34" charset="-122"/>
              </a:rPr>
              <a:t>：</a:t>
            </a:r>
            <a:endParaRPr lang="en-US" altLang="zh-CN" dirty="0">
              <a:solidFill>
                <a:srgbClr val="FF0000"/>
              </a:solidFill>
              <a:latin typeface="Microsoft YaHei" panose="020B0503020204020204" pitchFamily="34" charset="-122"/>
              <a:ea typeface="Microsoft YaHei" panose="020B0503020204020204" pitchFamily="34" charset="-122"/>
            </a:endParaRPr>
          </a:p>
        </p:txBody>
      </p:sp>
      <p:grpSp>
        <p:nvGrpSpPr>
          <p:cNvPr id="20" name="组合 19">
            <a:extLst>
              <a:ext uri="{FF2B5EF4-FFF2-40B4-BE49-F238E27FC236}">
                <a16:creationId xmlns:a16="http://schemas.microsoft.com/office/drawing/2014/main" id="{E9DF4295-49FD-4DE5-81C6-409262E31F4B}"/>
              </a:ext>
            </a:extLst>
          </p:cNvPr>
          <p:cNvGrpSpPr/>
          <p:nvPr/>
        </p:nvGrpSpPr>
        <p:grpSpPr>
          <a:xfrm>
            <a:off x="220922" y="2088229"/>
            <a:ext cx="6553649" cy="4517484"/>
            <a:chOff x="3397250" y="1955800"/>
            <a:chExt cx="7270750" cy="4221726"/>
          </a:xfrm>
        </p:grpSpPr>
        <p:pic>
          <p:nvPicPr>
            <p:cNvPr id="22" name="图片 21">
              <a:extLst>
                <a:ext uri="{FF2B5EF4-FFF2-40B4-BE49-F238E27FC236}">
                  <a16:creationId xmlns:a16="http://schemas.microsoft.com/office/drawing/2014/main" id="{FED21502-6B8B-40DE-BDCC-05135A8507B5}"/>
                </a:ext>
              </a:extLst>
            </p:cNvPr>
            <p:cNvPicPr>
              <a:picLocks noChangeAspect="1"/>
            </p:cNvPicPr>
            <p:nvPr/>
          </p:nvPicPr>
          <p:blipFill>
            <a:blip r:embed="rId3"/>
            <a:stretch>
              <a:fillRect/>
            </a:stretch>
          </p:blipFill>
          <p:spPr>
            <a:xfrm>
              <a:off x="3397250" y="1955800"/>
              <a:ext cx="7270750" cy="4221726"/>
            </a:xfrm>
            <a:prstGeom prst="rect">
              <a:avLst/>
            </a:prstGeom>
          </p:spPr>
        </p:pic>
        <p:sp>
          <p:nvSpPr>
            <p:cNvPr id="23" name="椭圆 22">
              <a:extLst>
                <a:ext uri="{FF2B5EF4-FFF2-40B4-BE49-F238E27FC236}">
                  <a16:creationId xmlns:a16="http://schemas.microsoft.com/office/drawing/2014/main" id="{940E30E9-9B72-46C4-8ABA-D46BFDE9C9F1}"/>
                </a:ext>
              </a:extLst>
            </p:cNvPr>
            <p:cNvSpPr/>
            <p:nvPr/>
          </p:nvSpPr>
          <p:spPr>
            <a:xfrm>
              <a:off x="5804444" y="2484372"/>
              <a:ext cx="4126956" cy="906528"/>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E83E2BA-E620-4F6E-A299-987ECDCE9220}"/>
                </a:ext>
              </a:extLst>
            </p:cNvPr>
            <p:cNvSpPr/>
            <p:nvPr/>
          </p:nvSpPr>
          <p:spPr>
            <a:xfrm rot="5400000">
              <a:off x="3870583" y="4187539"/>
              <a:ext cx="2133600" cy="1734121"/>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id="{E4F7BD8F-6322-4CE7-883E-1D24117798EF}"/>
              </a:ext>
            </a:extLst>
          </p:cNvPr>
          <p:cNvSpPr/>
          <p:nvPr/>
        </p:nvSpPr>
        <p:spPr>
          <a:xfrm>
            <a:off x="7465448" y="1688119"/>
            <a:ext cx="4339650" cy="400110"/>
          </a:xfrm>
          <a:prstGeom prst="rect">
            <a:avLst/>
          </a:prstGeom>
        </p:spPr>
        <p:txBody>
          <a:bodyPr wrap="none">
            <a:spAutoFit/>
          </a:bodyPr>
          <a:lstStyle/>
          <a:p>
            <a:pPr lvl="0" algn="ctr" fontAlgn="ctr"/>
            <a:r>
              <a:rPr lang="en-US" altLang="zh-CN" sz="2000" b="1" dirty="0">
                <a:solidFill>
                  <a:srgbClr val="FF0000"/>
                </a:solidFill>
                <a:latin typeface="宋体" panose="02010600030101010101" pitchFamily="2" charset="-122"/>
              </a:rPr>
              <a:t>Ring 1 and Ring 10 optimization:</a:t>
            </a:r>
          </a:p>
        </p:txBody>
      </p:sp>
      <p:sp>
        <p:nvSpPr>
          <p:cNvPr id="27" name="矩形 26">
            <a:extLst>
              <a:ext uri="{FF2B5EF4-FFF2-40B4-BE49-F238E27FC236}">
                <a16:creationId xmlns:a16="http://schemas.microsoft.com/office/drawing/2014/main" id="{721CD2E3-3A7C-438A-B5E7-58A5A03089DD}"/>
              </a:ext>
            </a:extLst>
          </p:cNvPr>
          <p:cNvSpPr/>
          <p:nvPr/>
        </p:nvSpPr>
        <p:spPr>
          <a:xfrm>
            <a:off x="7683110" y="5816295"/>
            <a:ext cx="3954930" cy="307777"/>
          </a:xfrm>
          <a:prstGeom prst="rect">
            <a:avLst/>
          </a:prstGeom>
        </p:spPr>
        <p:txBody>
          <a:bodyPr wrap="none">
            <a:spAutoFit/>
          </a:bodyPr>
          <a:lstStyle/>
          <a:p>
            <a:pPr algn="ctr" fontAlgn="ctr"/>
            <a:r>
              <a:rPr lang="en-US" altLang="zh-CN" sz="1400" b="1" dirty="0">
                <a:solidFill>
                  <a:srgbClr val="FF0000"/>
                </a:solidFill>
                <a:latin typeface="宋体" panose="02010600030101010101" pitchFamily="2" charset="-122"/>
              </a:rPr>
              <a:t>Note</a:t>
            </a:r>
            <a:r>
              <a:rPr lang="zh-CN" altLang="en-US" sz="1400" b="1" dirty="0">
                <a:solidFill>
                  <a:srgbClr val="FF0000"/>
                </a:solidFill>
                <a:latin typeface="宋体" panose="02010600030101010101" pitchFamily="2" charset="-122"/>
              </a:rPr>
              <a:t>：</a:t>
            </a:r>
            <a:r>
              <a:rPr lang="en-US" altLang="zh-CN" sz="1400" b="1" dirty="0">
                <a:solidFill>
                  <a:srgbClr val="FF0000"/>
                </a:solidFill>
                <a:latin typeface="宋体" panose="02010600030101010101" pitchFamily="2" charset="-122"/>
              </a:rPr>
              <a:t>00:00-01:00</a:t>
            </a:r>
            <a:r>
              <a:rPr lang="zh-CN" altLang="en-US" sz="1400" b="1" dirty="0">
                <a:solidFill>
                  <a:srgbClr val="FF0000"/>
                </a:solidFill>
                <a:latin typeface="宋体" panose="02010600030101010101" pitchFamily="2" charset="-122"/>
              </a:rPr>
              <a:t> </a:t>
            </a:r>
            <a:r>
              <a:rPr lang="en-US" altLang="zh-CN" sz="1400" b="1" dirty="0">
                <a:solidFill>
                  <a:srgbClr val="FF0000"/>
                </a:solidFill>
                <a:latin typeface="宋体" panose="02010600030101010101" pitchFamily="2" charset="-122"/>
              </a:rPr>
              <a:t>is time for optimization</a:t>
            </a:r>
          </a:p>
        </p:txBody>
      </p:sp>
      <p:sp>
        <p:nvSpPr>
          <p:cNvPr id="28" name="右箭头 14">
            <a:extLst>
              <a:ext uri="{FF2B5EF4-FFF2-40B4-BE49-F238E27FC236}">
                <a16:creationId xmlns:a16="http://schemas.microsoft.com/office/drawing/2014/main" id="{F7AEF329-10F9-4CAA-9E40-5757C84D09EF}"/>
              </a:ext>
            </a:extLst>
          </p:cNvPr>
          <p:cNvSpPr/>
          <p:nvPr/>
        </p:nvSpPr>
        <p:spPr>
          <a:xfrm>
            <a:off x="6871037" y="3650371"/>
            <a:ext cx="482518" cy="39374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9" name="图表 28"/>
          <p:cNvGraphicFramePr>
            <a:graphicFrameLocks/>
          </p:cNvGraphicFramePr>
          <p:nvPr/>
        </p:nvGraphicFramePr>
        <p:xfrm>
          <a:off x="7394283" y="2288284"/>
          <a:ext cx="4532583" cy="3611050"/>
        </p:xfrm>
        <a:graphic>
          <a:graphicData uri="http://schemas.openxmlformats.org/drawingml/2006/chart">
            <c:chart xmlns:c="http://schemas.openxmlformats.org/drawingml/2006/chart" xmlns:r="http://schemas.openxmlformats.org/officeDocument/2006/relationships" r:id="rId4"/>
          </a:graphicData>
        </a:graphic>
      </p:graphicFrame>
      <p:sp>
        <p:nvSpPr>
          <p:cNvPr id="14" name="矩形 13">
            <a:extLst>
              <a:ext uri="{FF2B5EF4-FFF2-40B4-BE49-F238E27FC236}">
                <a16:creationId xmlns:a16="http://schemas.microsoft.com/office/drawing/2014/main" id="{0D9A090C-97AB-46AE-8DC1-0F3B9D0B9FC3}"/>
              </a:ext>
            </a:extLst>
          </p:cNvPr>
          <p:cNvSpPr/>
          <p:nvPr/>
        </p:nvSpPr>
        <p:spPr>
          <a:xfrm>
            <a:off x="10025739" y="5636439"/>
            <a:ext cx="339635" cy="1634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0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E7BC84D3-4908-44F4-8EFA-E05F94CFABA9}"/>
              </a:ext>
            </a:extLst>
          </p:cNvPr>
          <p:cNvSpPr/>
          <p:nvPr/>
        </p:nvSpPr>
        <p:spPr>
          <a:xfrm>
            <a:off x="9387837" y="5638616"/>
            <a:ext cx="227963" cy="16346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0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480626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B4A87B16-1052-1242-849B-22243913EC84}"/>
              </a:ext>
            </a:extLst>
          </p:cNvPr>
          <p:cNvGrpSpPr/>
          <p:nvPr/>
        </p:nvGrpSpPr>
        <p:grpSpPr>
          <a:xfrm>
            <a:off x="817245" y="0"/>
            <a:ext cx="6924674" cy="6858000"/>
            <a:chOff x="817245" y="0"/>
            <a:chExt cx="6924674" cy="6858000"/>
          </a:xfrm>
        </p:grpSpPr>
        <p:grpSp>
          <p:nvGrpSpPr>
            <p:cNvPr id="34" name="组合 33">
              <a:extLst>
                <a:ext uri="{FF2B5EF4-FFF2-40B4-BE49-F238E27FC236}">
                  <a16:creationId xmlns:a16="http://schemas.microsoft.com/office/drawing/2014/main" id="{19D92C8D-A073-7847-BDB0-3D758808491B}"/>
                </a:ext>
              </a:extLst>
            </p:cNvPr>
            <p:cNvGrpSpPr/>
            <p:nvPr/>
          </p:nvGrpSpPr>
          <p:grpSpPr>
            <a:xfrm>
              <a:off x="817245" y="0"/>
              <a:ext cx="6924674" cy="6858000"/>
              <a:chOff x="1762125" y="0"/>
              <a:chExt cx="6924674" cy="6857999"/>
            </a:xfrm>
          </p:grpSpPr>
          <p:grpSp>
            <p:nvGrpSpPr>
              <p:cNvPr id="44" name="组合 43">
                <a:extLst>
                  <a:ext uri="{FF2B5EF4-FFF2-40B4-BE49-F238E27FC236}">
                    <a16:creationId xmlns:a16="http://schemas.microsoft.com/office/drawing/2014/main" id="{D65C3F43-84A6-2943-B60B-9CDD055E0DC1}"/>
                  </a:ext>
                </a:extLst>
              </p:cNvPr>
              <p:cNvGrpSpPr/>
              <p:nvPr/>
            </p:nvGrpSpPr>
            <p:grpSpPr>
              <a:xfrm>
                <a:off x="1762125" y="0"/>
                <a:ext cx="6924674" cy="6857999"/>
                <a:chOff x="1762125" y="0"/>
                <a:chExt cx="6924674" cy="6857999"/>
              </a:xfrm>
            </p:grpSpPr>
            <p:sp>
              <p:nvSpPr>
                <p:cNvPr id="49" name="平行四边形 48">
                  <a:extLst>
                    <a:ext uri="{FF2B5EF4-FFF2-40B4-BE49-F238E27FC236}">
                      <a16:creationId xmlns:a16="http://schemas.microsoft.com/office/drawing/2014/main" id="{09B448F1-D13A-8B45-97C3-45F524271F9F}"/>
                    </a:ext>
                  </a:extLst>
                </p:cNvPr>
                <p:cNvSpPr/>
                <p:nvPr/>
              </p:nvSpPr>
              <p:spPr>
                <a:xfrm flipH="1">
                  <a:off x="1762125" y="0"/>
                  <a:ext cx="6924674" cy="6857999"/>
                </a:xfrm>
                <a:prstGeom prst="parallelogram">
                  <a:avLst/>
                </a:prstGeom>
                <a:solidFill>
                  <a:srgbClr val="1F4E7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32">
                  <a:extLst>
                    <a:ext uri="{FF2B5EF4-FFF2-40B4-BE49-F238E27FC236}">
                      <a16:creationId xmlns:a16="http://schemas.microsoft.com/office/drawing/2014/main" id="{386A4574-42A3-6B48-B5A2-40641821910F}"/>
                    </a:ext>
                  </a:extLst>
                </p:cNvPr>
                <p:cNvSpPr/>
                <p:nvPr/>
              </p:nvSpPr>
              <p:spPr>
                <a:xfrm flipH="1">
                  <a:off x="1965960" y="813520"/>
                  <a:ext cx="5636925" cy="903600"/>
                </a:xfrm>
                <a:custGeom>
                  <a:avLst/>
                  <a:gdLst/>
                  <a:ahLst/>
                  <a:cxnLst/>
                  <a:rect l="l" t="t" r="r" b="b"/>
                  <a:pathLst>
                    <a:path w="5636925" h="903600">
                      <a:moveTo>
                        <a:pt x="3492867" y="333473"/>
                      </a:moveTo>
                      <a:cubicBezTo>
                        <a:pt x="3479401" y="333473"/>
                        <a:pt x="3467502" y="337140"/>
                        <a:pt x="3457169" y="344472"/>
                      </a:cubicBezTo>
                      <a:cubicBezTo>
                        <a:pt x="3446836" y="351805"/>
                        <a:pt x="3438337" y="364371"/>
                        <a:pt x="3431671" y="382170"/>
                      </a:cubicBezTo>
                      <a:cubicBezTo>
                        <a:pt x="3425004" y="399969"/>
                        <a:pt x="3421671" y="426801"/>
                        <a:pt x="3421671" y="462665"/>
                      </a:cubicBezTo>
                      <a:cubicBezTo>
                        <a:pt x="3421671" y="492797"/>
                        <a:pt x="3424938" y="517229"/>
                        <a:pt x="3431471" y="535961"/>
                      </a:cubicBezTo>
                      <a:cubicBezTo>
                        <a:pt x="3438004" y="554693"/>
                        <a:pt x="3447136" y="568325"/>
                        <a:pt x="3458869" y="576858"/>
                      </a:cubicBezTo>
                      <a:cubicBezTo>
                        <a:pt x="3468069" y="583524"/>
                        <a:pt x="3479534" y="586858"/>
                        <a:pt x="3493267" y="586858"/>
                      </a:cubicBezTo>
                      <a:cubicBezTo>
                        <a:pt x="3513666" y="586858"/>
                        <a:pt x="3529531" y="579125"/>
                        <a:pt x="3540864" y="563659"/>
                      </a:cubicBezTo>
                      <a:cubicBezTo>
                        <a:pt x="3557130" y="541527"/>
                        <a:pt x="3565263" y="507329"/>
                        <a:pt x="3565263" y="461065"/>
                      </a:cubicBezTo>
                      <a:cubicBezTo>
                        <a:pt x="3565263" y="422134"/>
                        <a:pt x="3559996" y="392269"/>
                        <a:pt x="3549463" y="371471"/>
                      </a:cubicBezTo>
                      <a:cubicBezTo>
                        <a:pt x="3536531" y="346139"/>
                        <a:pt x="3517665" y="333473"/>
                        <a:pt x="3492867" y="333473"/>
                      </a:cubicBezTo>
                      <a:close/>
                      <a:moveTo>
                        <a:pt x="2181333" y="324474"/>
                      </a:moveTo>
                      <a:lnTo>
                        <a:pt x="2181333" y="397869"/>
                      </a:lnTo>
                      <a:lnTo>
                        <a:pt x="2173734" y="397869"/>
                      </a:lnTo>
                      <a:cubicBezTo>
                        <a:pt x="2170667" y="377870"/>
                        <a:pt x="2163334" y="362471"/>
                        <a:pt x="2151735" y="351672"/>
                      </a:cubicBezTo>
                      <a:cubicBezTo>
                        <a:pt x="2143469" y="343939"/>
                        <a:pt x="2130203" y="340073"/>
                        <a:pt x="2111937" y="340073"/>
                      </a:cubicBezTo>
                      <a:lnTo>
                        <a:pt x="2092338" y="340073"/>
                      </a:lnTo>
                      <a:lnTo>
                        <a:pt x="2092338" y="549260"/>
                      </a:lnTo>
                      <a:cubicBezTo>
                        <a:pt x="2092338" y="562859"/>
                        <a:pt x="2093072" y="571259"/>
                        <a:pt x="2094538" y="574458"/>
                      </a:cubicBezTo>
                      <a:cubicBezTo>
                        <a:pt x="2096538" y="578991"/>
                        <a:pt x="2099271" y="582191"/>
                        <a:pt x="2102738" y="584058"/>
                      </a:cubicBezTo>
                      <a:cubicBezTo>
                        <a:pt x="2107538" y="586858"/>
                        <a:pt x="2113870" y="588258"/>
                        <a:pt x="2121737" y="588258"/>
                      </a:cubicBezTo>
                      <a:lnTo>
                        <a:pt x="2130736" y="588258"/>
                      </a:lnTo>
                      <a:lnTo>
                        <a:pt x="2130736" y="595657"/>
                      </a:lnTo>
                      <a:lnTo>
                        <a:pt x="1988745" y="595657"/>
                      </a:lnTo>
                      <a:lnTo>
                        <a:pt x="1988745" y="588258"/>
                      </a:lnTo>
                      <a:lnTo>
                        <a:pt x="1997744" y="588258"/>
                      </a:lnTo>
                      <a:cubicBezTo>
                        <a:pt x="2005477" y="588258"/>
                        <a:pt x="2011577" y="586958"/>
                        <a:pt x="2016043" y="584358"/>
                      </a:cubicBezTo>
                      <a:cubicBezTo>
                        <a:pt x="2020510" y="581758"/>
                        <a:pt x="2023509" y="578725"/>
                        <a:pt x="2025043" y="575258"/>
                      </a:cubicBezTo>
                      <a:cubicBezTo>
                        <a:pt x="2026576" y="571792"/>
                        <a:pt x="2027342" y="563126"/>
                        <a:pt x="2027342" y="549260"/>
                      </a:cubicBezTo>
                      <a:lnTo>
                        <a:pt x="2027342" y="340073"/>
                      </a:lnTo>
                      <a:lnTo>
                        <a:pt x="2007144" y="340073"/>
                      </a:lnTo>
                      <a:cubicBezTo>
                        <a:pt x="1994478" y="340073"/>
                        <a:pt x="1985612" y="341273"/>
                        <a:pt x="1980545" y="343672"/>
                      </a:cubicBezTo>
                      <a:cubicBezTo>
                        <a:pt x="1971479" y="348072"/>
                        <a:pt x="1964346" y="353972"/>
                        <a:pt x="1959147" y="361371"/>
                      </a:cubicBezTo>
                      <a:cubicBezTo>
                        <a:pt x="1953947" y="368771"/>
                        <a:pt x="1949214" y="380937"/>
                        <a:pt x="1944947" y="397869"/>
                      </a:cubicBezTo>
                      <a:lnTo>
                        <a:pt x="1937748" y="397869"/>
                      </a:lnTo>
                      <a:lnTo>
                        <a:pt x="1937748" y="324474"/>
                      </a:lnTo>
                      <a:close/>
                      <a:moveTo>
                        <a:pt x="2485608" y="324474"/>
                      </a:moveTo>
                      <a:lnTo>
                        <a:pt x="2485608" y="331873"/>
                      </a:lnTo>
                      <a:cubicBezTo>
                        <a:pt x="2477341" y="332140"/>
                        <a:pt x="2471008" y="333406"/>
                        <a:pt x="2466609" y="335673"/>
                      </a:cubicBezTo>
                      <a:cubicBezTo>
                        <a:pt x="2462209" y="337939"/>
                        <a:pt x="2457143" y="342673"/>
                        <a:pt x="2451410" y="349872"/>
                      </a:cubicBezTo>
                      <a:lnTo>
                        <a:pt x="2445610" y="357072"/>
                      </a:lnTo>
                      <a:lnTo>
                        <a:pt x="2445610" y="548460"/>
                      </a:lnTo>
                      <a:cubicBezTo>
                        <a:pt x="2445610" y="562859"/>
                        <a:pt x="2448543" y="573058"/>
                        <a:pt x="2454409" y="579058"/>
                      </a:cubicBezTo>
                      <a:cubicBezTo>
                        <a:pt x="2460276" y="585058"/>
                        <a:pt x="2470675" y="588124"/>
                        <a:pt x="2485608" y="588258"/>
                      </a:cubicBezTo>
                      <a:lnTo>
                        <a:pt x="2485608" y="595657"/>
                      </a:lnTo>
                      <a:lnTo>
                        <a:pt x="2389413" y="595657"/>
                      </a:lnTo>
                      <a:lnTo>
                        <a:pt x="2389413" y="588258"/>
                      </a:lnTo>
                      <a:lnTo>
                        <a:pt x="2395813" y="588258"/>
                      </a:lnTo>
                      <a:cubicBezTo>
                        <a:pt x="2405012" y="588258"/>
                        <a:pt x="2413179" y="585524"/>
                        <a:pt x="2420311" y="580058"/>
                      </a:cubicBezTo>
                      <a:cubicBezTo>
                        <a:pt x="2427444" y="574592"/>
                        <a:pt x="2431011" y="564059"/>
                        <a:pt x="2431011" y="548460"/>
                      </a:cubicBezTo>
                      <a:lnTo>
                        <a:pt x="2431011" y="376070"/>
                      </a:lnTo>
                      <a:lnTo>
                        <a:pt x="2247622" y="601857"/>
                      </a:lnTo>
                      <a:lnTo>
                        <a:pt x="2240823" y="601857"/>
                      </a:lnTo>
                      <a:lnTo>
                        <a:pt x="2240823" y="376070"/>
                      </a:lnTo>
                      <a:cubicBezTo>
                        <a:pt x="2240823" y="363271"/>
                        <a:pt x="2239723" y="354238"/>
                        <a:pt x="2237523" y="348972"/>
                      </a:cubicBezTo>
                      <a:cubicBezTo>
                        <a:pt x="2235323" y="343706"/>
                        <a:pt x="2232256" y="339906"/>
                        <a:pt x="2228323" y="337573"/>
                      </a:cubicBezTo>
                      <a:cubicBezTo>
                        <a:pt x="2224390" y="335240"/>
                        <a:pt x="2216691" y="333340"/>
                        <a:pt x="2205225" y="331873"/>
                      </a:cubicBezTo>
                      <a:lnTo>
                        <a:pt x="2205225" y="324474"/>
                      </a:lnTo>
                      <a:lnTo>
                        <a:pt x="2294819" y="324474"/>
                      </a:lnTo>
                      <a:lnTo>
                        <a:pt x="2294819" y="331873"/>
                      </a:lnTo>
                      <a:cubicBezTo>
                        <a:pt x="2279753" y="331607"/>
                        <a:pt x="2269021" y="335340"/>
                        <a:pt x="2262621" y="343072"/>
                      </a:cubicBezTo>
                      <a:cubicBezTo>
                        <a:pt x="2257955" y="348805"/>
                        <a:pt x="2255622" y="359805"/>
                        <a:pt x="2255622" y="376070"/>
                      </a:cubicBezTo>
                      <a:lnTo>
                        <a:pt x="2255622" y="492663"/>
                      </a:lnTo>
                      <a:lnTo>
                        <a:pt x="2389413" y="324474"/>
                      </a:lnTo>
                      <a:close/>
                      <a:moveTo>
                        <a:pt x="2759433" y="324474"/>
                      </a:moveTo>
                      <a:lnTo>
                        <a:pt x="2759433" y="331873"/>
                      </a:lnTo>
                      <a:lnTo>
                        <a:pt x="2750433" y="331873"/>
                      </a:lnTo>
                      <a:cubicBezTo>
                        <a:pt x="2741634" y="331873"/>
                        <a:pt x="2734701" y="333740"/>
                        <a:pt x="2729634" y="337473"/>
                      </a:cubicBezTo>
                      <a:cubicBezTo>
                        <a:pt x="2726035" y="340006"/>
                        <a:pt x="2723568" y="343606"/>
                        <a:pt x="2722235" y="348272"/>
                      </a:cubicBezTo>
                      <a:cubicBezTo>
                        <a:pt x="2721568" y="351072"/>
                        <a:pt x="2721235" y="358605"/>
                        <a:pt x="2721235" y="370871"/>
                      </a:cubicBezTo>
                      <a:lnTo>
                        <a:pt x="2721235" y="549260"/>
                      </a:lnTo>
                      <a:cubicBezTo>
                        <a:pt x="2721235" y="562859"/>
                        <a:pt x="2721968" y="571259"/>
                        <a:pt x="2723435" y="574458"/>
                      </a:cubicBezTo>
                      <a:cubicBezTo>
                        <a:pt x="2725301" y="578991"/>
                        <a:pt x="2727968" y="582191"/>
                        <a:pt x="2731434" y="584058"/>
                      </a:cubicBezTo>
                      <a:cubicBezTo>
                        <a:pt x="2736234" y="586858"/>
                        <a:pt x="2742567" y="588258"/>
                        <a:pt x="2750433" y="588258"/>
                      </a:cubicBezTo>
                      <a:lnTo>
                        <a:pt x="2759433" y="588258"/>
                      </a:lnTo>
                      <a:lnTo>
                        <a:pt x="2759433" y="595657"/>
                      </a:lnTo>
                      <a:lnTo>
                        <a:pt x="2525047" y="595657"/>
                      </a:lnTo>
                      <a:lnTo>
                        <a:pt x="2512848" y="509462"/>
                      </a:lnTo>
                      <a:lnTo>
                        <a:pt x="2520247" y="509462"/>
                      </a:lnTo>
                      <a:cubicBezTo>
                        <a:pt x="2526914" y="533461"/>
                        <a:pt x="2537879" y="551326"/>
                        <a:pt x="2553145" y="563059"/>
                      </a:cubicBezTo>
                      <a:cubicBezTo>
                        <a:pt x="2568411" y="574792"/>
                        <a:pt x="2588710" y="580658"/>
                        <a:pt x="2614042" y="580658"/>
                      </a:cubicBezTo>
                      <a:lnTo>
                        <a:pt x="2630241" y="580658"/>
                      </a:lnTo>
                      <a:cubicBezTo>
                        <a:pt x="2637973" y="580658"/>
                        <a:pt x="2643573" y="579591"/>
                        <a:pt x="2647040" y="577458"/>
                      </a:cubicBezTo>
                      <a:cubicBezTo>
                        <a:pt x="2650506" y="575325"/>
                        <a:pt x="2652872" y="572592"/>
                        <a:pt x="2654139" y="569259"/>
                      </a:cubicBezTo>
                      <a:cubicBezTo>
                        <a:pt x="2655406" y="565926"/>
                        <a:pt x="2656039" y="556793"/>
                        <a:pt x="2656039" y="541860"/>
                      </a:cubicBezTo>
                      <a:lnTo>
                        <a:pt x="2656039" y="465465"/>
                      </a:lnTo>
                      <a:cubicBezTo>
                        <a:pt x="2643106" y="465465"/>
                        <a:pt x="2633240" y="467165"/>
                        <a:pt x="2626441" y="470565"/>
                      </a:cubicBezTo>
                      <a:cubicBezTo>
                        <a:pt x="2619641" y="473964"/>
                        <a:pt x="2613675" y="480597"/>
                        <a:pt x="2608542" y="490463"/>
                      </a:cubicBezTo>
                      <a:cubicBezTo>
                        <a:pt x="2603409" y="500330"/>
                        <a:pt x="2600042" y="512995"/>
                        <a:pt x="2598442" y="528461"/>
                      </a:cubicBezTo>
                      <a:lnTo>
                        <a:pt x="2590843" y="528461"/>
                      </a:lnTo>
                      <a:lnTo>
                        <a:pt x="2590843" y="386470"/>
                      </a:lnTo>
                      <a:lnTo>
                        <a:pt x="2598442" y="386470"/>
                      </a:lnTo>
                      <a:cubicBezTo>
                        <a:pt x="2600576" y="407535"/>
                        <a:pt x="2605509" y="423468"/>
                        <a:pt x="2613242" y="434267"/>
                      </a:cubicBezTo>
                      <a:cubicBezTo>
                        <a:pt x="2620974" y="445066"/>
                        <a:pt x="2633440" y="450466"/>
                        <a:pt x="2650639" y="450466"/>
                      </a:cubicBezTo>
                      <a:lnTo>
                        <a:pt x="2656039" y="450466"/>
                      </a:lnTo>
                      <a:lnTo>
                        <a:pt x="2656039" y="340073"/>
                      </a:lnTo>
                      <a:lnTo>
                        <a:pt x="2628041" y="340073"/>
                      </a:lnTo>
                      <a:cubicBezTo>
                        <a:pt x="2607508" y="340073"/>
                        <a:pt x="2593509" y="341273"/>
                        <a:pt x="2586043" y="343672"/>
                      </a:cubicBezTo>
                      <a:cubicBezTo>
                        <a:pt x="2573244" y="347672"/>
                        <a:pt x="2563345" y="353938"/>
                        <a:pt x="2556345" y="362471"/>
                      </a:cubicBezTo>
                      <a:cubicBezTo>
                        <a:pt x="2549345" y="371004"/>
                        <a:pt x="2543913" y="385070"/>
                        <a:pt x="2540046" y="404669"/>
                      </a:cubicBezTo>
                      <a:lnTo>
                        <a:pt x="2532447" y="404669"/>
                      </a:lnTo>
                      <a:lnTo>
                        <a:pt x="2532447" y="324474"/>
                      </a:lnTo>
                      <a:close/>
                      <a:moveTo>
                        <a:pt x="3029058" y="324474"/>
                      </a:moveTo>
                      <a:lnTo>
                        <a:pt x="3029058" y="397869"/>
                      </a:lnTo>
                      <a:lnTo>
                        <a:pt x="3021458" y="397869"/>
                      </a:lnTo>
                      <a:cubicBezTo>
                        <a:pt x="3018392" y="377870"/>
                        <a:pt x="3011059" y="362471"/>
                        <a:pt x="2999460" y="351672"/>
                      </a:cubicBezTo>
                      <a:cubicBezTo>
                        <a:pt x="2991194" y="343939"/>
                        <a:pt x="2977928" y="340073"/>
                        <a:pt x="2959662" y="340073"/>
                      </a:cubicBezTo>
                      <a:lnTo>
                        <a:pt x="2940063" y="340073"/>
                      </a:lnTo>
                      <a:lnTo>
                        <a:pt x="2940063" y="549260"/>
                      </a:lnTo>
                      <a:cubicBezTo>
                        <a:pt x="2940063" y="562859"/>
                        <a:pt x="2940797" y="571259"/>
                        <a:pt x="2942263" y="574458"/>
                      </a:cubicBezTo>
                      <a:cubicBezTo>
                        <a:pt x="2944263" y="578991"/>
                        <a:pt x="2946996" y="582191"/>
                        <a:pt x="2950463" y="584058"/>
                      </a:cubicBezTo>
                      <a:cubicBezTo>
                        <a:pt x="2955262" y="586858"/>
                        <a:pt x="2961596" y="588258"/>
                        <a:pt x="2969462" y="588258"/>
                      </a:cubicBezTo>
                      <a:lnTo>
                        <a:pt x="2978461" y="588258"/>
                      </a:lnTo>
                      <a:lnTo>
                        <a:pt x="2978461" y="595657"/>
                      </a:lnTo>
                      <a:lnTo>
                        <a:pt x="2836470" y="595657"/>
                      </a:lnTo>
                      <a:lnTo>
                        <a:pt x="2836470" y="588258"/>
                      </a:lnTo>
                      <a:lnTo>
                        <a:pt x="2845469" y="588258"/>
                      </a:lnTo>
                      <a:cubicBezTo>
                        <a:pt x="2853202" y="588258"/>
                        <a:pt x="2859302" y="586958"/>
                        <a:pt x="2863768" y="584358"/>
                      </a:cubicBezTo>
                      <a:cubicBezTo>
                        <a:pt x="2868235" y="581758"/>
                        <a:pt x="2871234" y="578725"/>
                        <a:pt x="2872768" y="575258"/>
                      </a:cubicBezTo>
                      <a:cubicBezTo>
                        <a:pt x="2874301" y="571792"/>
                        <a:pt x="2875067" y="563126"/>
                        <a:pt x="2875067" y="549260"/>
                      </a:cubicBezTo>
                      <a:lnTo>
                        <a:pt x="2875067" y="340073"/>
                      </a:lnTo>
                      <a:lnTo>
                        <a:pt x="2854869" y="340073"/>
                      </a:lnTo>
                      <a:cubicBezTo>
                        <a:pt x="2842203" y="340073"/>
                        <a:pt x="2833337" y="341273"/>
                        <a:pt x="2828270" y="343672"/>
                      </a:cubicBezTo>
                      <a:cubicBezTo>
                        <a:pt x="2819204" y="348072"/>
                        <a:pt x="2812071" y="353972"/>
                        <a:pt x="2806872" y="361371"/>
                      </a:cubicBezTo>
                      <a:cubicBezTo>
                        <a:pt x="2801672" y="368771"/>
                        <a:pt x="2796939" y="380937"/>
                        <a:pt x="2792672" y="397869"/>
                      </a:cubicBezTo>
                      <a:lnTo>
                        <a:pt x="2785473" y="397869"/>
                      </a:lnTo>
                      <a:lnTo>
                        <a:pt x="2785473" y="324474"/>
                      </a:lnTo>
                      <a:close/>
                      <a:moveTo>
                        <a:pt x="3333333" y="324474"/>
                      </a:moveTo>
                      <a:lnTo>
                        <a:pt x="3333333" y="331873"/>
                      </a:lnTo>
                      <a:cubicBezTo>
                        <a:pt x="3325066" y="332140"/>
                        <a:pt x="3318733" y="333406"/>
                        <a:pt x="3314334" y="335673"/>
                      </a:cubicBezTo>
                      <a:cubicBezTo>
                        <a:pt x="3309934" y="337939"/>
                        <a:pt x="3304868" y="342673"/>
                        <a:pt x="3299135" y="349872"/>
                      </a:cubicBezTo>
                      <a:lnTo>
                        <a:pt x="3293335" y="357072"/>
                      </a:lnTo>
                      <a:lnTo>
                        <a:pt x="3293335" y="548460"/>
                      </a:lnTo>
                      <a:cubicBezTo>
                        <a:pt x="3293335" y="562859"/>
                        <a:pt x="3296268" y="573058"/>
                        <a:pt x="3302134" y="579058"/>
                      </a:cubicBezTo>
                      <a:cubicBezTo>
                        <a:pt x="3308001" y="585058"/>
                        <a:pt x="3318400" y="588124"/>
                        <a:pt x="3333333" y="588258"/>
                      </a:cubicBezTo>
                      <a:lnTo>
                        <a:pt x="3333333" y="595657"/>
                      </a:lnTo>
                      <a:lnTo>
                        <a:pt x="3237138" y="595657"/>
                      </a:lnTo>
                      <a:lnTo>
                        <a:pt x="3237138" y="588258"/>
                      </a:lnTo>
                      <a:lnTo>
                        <a:pt x="3243538" y="588258"/>
                      </a:lnTo>
                      <a:cubicBezTo>
                        <a:pt x="3252737" y="588258"/>
                        <a:pt x="3260904" y="585524"/>
                        <a:pt x="3268036" y="580058"/>
                      </a:cubicBezTo>
                      <a:cubicBezTo>
                        <a:pt x="3275169" y="574592"/>
                        <a:pt x="3278736" y="564059"/>
                        <a:pt x="3278736" y="548460"/>
                      </a:cubicBezTo>
                      <a:lnTo>
                        <a:pt x="3278736" y="376070"/>
                      </a:lnTo>
                      <a:lnTo>
                        <a:pt x="3095347" y="601857"/>
                      </a:lnTo>
                      <a:lnTo>
                        <a:pt x="3088547" y="601857"/>
                      </a:lnTo>
                      <a:lnTo>
                        <a:pt x="3088547" y="376070"/>
                      </a:lnTo>
                      <a:cubicBezTo>
                        <a:pt x="3088547" y="363271"/>
                        <a:pt x="3087447" y="354238"/>
                        <a:pt x="3085248" y="348972"/>
                      </a:cubicBezTo>
                      <a:cubicBezTo>
                        <a:pt x="3083048" y="343706"/>
                        <a:pt x="3079981" y="339906"/>
                        <a:pt x="3076048" y="337573"/>
                      </a:cubicBezTo>
                      <a:cubicBezTo>
                        <a:pt x="3072115" y="335240"/>
                        <a:pt x="3064416" y="333340"/>
                        <a:pt x="3052950" y="331873"/>
                      </a:cubicBezTo>
                      <a:lnTo>
                        <a:pt x="3052950" y="324474"/>
                      </a:lnTo>
                      <a:lnTo>
                        <a:pt x="3142544" y="324474"/>
                      </a:lnTo>
                      <a:lnTo>
                        <a:pt x="3142544" y="331873"/>
                      </a:lnTo>
                      <a:cubicBezTo>
                        <a:pt x="3127478" y="331607"/>
                        <a:pt x="3116746" y="335340"/>
                        <a:pt x="3110346" y="343072"/>
                      </a:cubicBezTo>
                      <a:cubicBezTo>
                        <a:pt x="3105680" y="348805"/>
                        <a:pt x="3103347" y="359805"/>
                        <a:pt x="3103347" y="376070"/>
                      </a:cubicBezTo>
                      <a:lnTo>
                        <a:pt x="3103347" y="492663"/>
                      </a:lnTo>
                      <a:lnTo>
                        <a:pt x="3237138" y="324474"/>
                      </a:lnTo>
                      <a:close/>
                      <a:moveTo>
                        <a:pt x="3495267" y="320674"/>
                      </a:moveTo>
                      <a:cubicBezTo>
                        <a:pt x="3535264" y="319074"/>
                        <a:pt x="3568962" y="331706"/>
                        <a:pt x="3596361" y="358572"/>
                      </a:cubicBezTo>
                      <a:cubicBezTo>
                        <a:pt x="3623759" y="385437"/>
                        <a:pt x="3637458" y="419001"/>
                        <a:pt x="3637458" y="459265"/>
                      </a:cubicBezTo>
                      <a:cubicBezTo>
                        <a:pt x="3637458" y="495130"/>
                        <a:pt x="3626925" y="526128"/>
                        <a:pt x="3605860" y="552260"/>
                      </a:cubicBezTo>
                      <a:cubicBezTo>
                        <a:pt x="3579195" y="585324"/>
                        <a:pt x="3541464" y="601857"/>
                        <a:pt x="3492667" y="601857"/>
                      </a:cubicBezTo>
                      <a:cubicBezTo>
                        <a:pt x="3444003" y="601857"/>
                        <a:pt x="3406339" y="584524"/>
                        <a:pt x="3379674" y="549860"/>
                      </a:cubicBezTo>
                      <a:cubicBezTo>
                        <a:pt x="3359542" y="523728"/>
                        <a:pt x="3349476" y="493463"/>
                        <a:pt x="3349476" y="459065"/>
                      </a:cubicBezTo>
                      <a:cubicBezTo>
                        <a:pt x="3349476" y="418801"/>
                        <a:pt x="3362975" y="385270"/>
                        <a:pt x="3389973" y="358472"/>
                      </a:cubicBezTo>
                      <a:cubicBezTo>
                        <a:pt x="3416972" y="331673"/>
                        <a:pt x="3452069" y="319074"/>
                        <a:pt x="3495267" y="320674"/>
                      </a:cubicBezTo>
                      <a:close/>
                      <a:moveTo>
                        <a:pt x="1814714" y="318274"/>
                      </a:moveTo>
                      <a:cubicBezTo>
                        <a:pt x="1838845" y="318274"/>
                        <a:pt x="1858844" y="325874"/>
                        <a:pt x="1874710" y="341073"/>
                      </a:cubicBezTo>
                      <a:cubicBezTo>
                        <a:pt x="1890575" y="356272"/>
                        <a:pt x="1898508" y="374671"/>
                        <a:pt x="1898508" y="396269"/>
                      </a:cubicBezTo>
                      <a:cubicBezTo>
                        <a:pt x="1898508" y="408935"/>
                        <a:pt x="1895609" y="420534"/>
                        <a:pt x="1889809" y="431067"/>
                      </a:cubicBezTo>
                      <a:cubicBezTo>
                        <a:pt x="1884009" y="441600"/>
                        <a:pt x="1875710" y="451133"/>
                        <a:pt x="1864910" y="459665"/>
                      </a:cubicBezTo>
                      <a:cubicBezTo>
                        <a:pt x="1854111" y="468198"/>
                        <a:pt x="1836379" y="478531"/>
                        <a:pt x="1811714" y="490663"/>
                      </a:cubicBezTo>
                      <a:cubicBezTo>
                        <a:pt x="1794115" y="499330"/>
                        <a:pt x="1781849" y="506363"/>
                        <a:pt x="1774916" y="511762"/>
                      </a:cubicBezTo>
                      <a:cubicBezTo>
                        <a:pt x="1767983" y="517162"/>
                        <a:pt x="1762817" y="522862"/>
                        <a:pt x="1759417" y="528861"/>
                      </a:cubicBezTo>
                      <a:cubicBezTo>
                        <a:pt x="1756017" y="534861"/>
                        <a:pt x="1754317" y="541060"/>
                        <a:pt x="1754317" y="547460"/>
                      </a:cubicBezTo>
                      <a:cubicBezTo>
                        <a:pt x="1754317" y="558259"/>
                        <a:pt x="1758750" y="567725"/>
                        <a:pt x="1767616" y="575858"/>
                      </a:cubicBezTo>
                      <a:cubicBezTo>
                        <a:pt x="1776482" y="583991"/>
                        <a:pt x="1788382" y="588058"/>
                        <a:pt x="1803314" y="588058"/>
                      </a:cubicBezTo>
                      <a:cubicBezTo>
                        <a:pt x="1822646" y="588058"/>
                        <a:pt x="1840678" y="580491"/>
                        <a:pt x="1857411" y="565359"/>
                      </a:cubicBezTo>
                      <a:cubicBezTo>
                        <a:pt x="1874143" y="550227"/>
                        <a:pt x="1885443" y="528261"/>
                        <a:pt x="1891309" y="499463"/>
                      </a:cubicBezTo>
                      <a:lnTo>
                        <a:pt x="1898708" y="499463"/>
                      </a:lnTo>
                      <a:lnTo>
                        <a:pt x="1898708" y="601857"/>
                      </a:lnTo>
                      <a:lnTo>
                        <a:pt x="1891309" y="601857"/>
                      </a:lnTo>
                      <a:cubicBezTo>
                        <a:pt x="1888909" y="596390"/>
                        <a:pt x="1885776" y="592324"/>
                        <a:pt x="1881909" y="589657"/>
                      </a:cubicBezTo>
                      <a:cubicBezTo>
                        <a:pt x="1878043" y="586991"/>
                        <a:pt x="1874376" y="585658"/>
                        <a:pt x="1870910" y="585658"/>
                      </a:cubicBezTo>
                      <a:cubicBezTo>
                        <a:pt x="1866777" y="585658"/>
                        <a:pt x="1861511" y="586991"/>
                        <a:pt x="1855111" y="589657"/>
                      </a:cubicBezTo>
                      <a:cubicBezTo>
                        <a:pt x="1843645" y="594457"/>
                        <a:pt x="1834112" y="597724"/>
                        <a:pt x="1826513" y="599457"/>
                      </a:cubicBezTo>
                      <a:cubicBezTo>
                        <a:pt x="1818913" y="601190"/>
                        <a:pt x="1810847" y="602057"/>
                        <a:pt x="1802314" y="602057"/>
                      </a:cubicBezTo>
                      <a:cubicBezTo>
                        <a:pt x="1775116" y="602057"/>
                        <a:pt x="1752684" y="593891"/>
                        <a:pt x="1735018" y="577558"/>
                      </a:cubicBezTo>
                      <a:cubicBezTo>
                        <a:pt x="1717353" y="561226"/>
                        <a:pt x="1708520" y="541727"/>
                        <a:pt x="1708520" y="519062"/>
                      </a:cubicBezTo>
                      <a:cubicBezTo>
                        <a:pt x="1708520" y="501196"/>
                        <a:pt x="1713986" y="485330"/>
                        <a:pt x="1724919" y="471465"/>
                      </a:cubicBezTo>
                      <a:cubicBezTo>
                        <a:pt x="1735985" y="457599"/>
                        <a:pt x="1757384" y="442866"/>
                        <a:pt x="1789115" y="427267"/>
                      </a:cubicBezTo>
                      <a:cubicBezTo>
                        <a:pt x="1811780" y="416068"/>
                        <a:pt x="1826246" y="408269"/>
                        <a:pt x="1832512" y="403869"/>
                      </a:cubicBezTo>
                      <a:cubicBezTo>
                        <a:pt x="1841045" y="397736"/>
                        <a:pt x="1847245" y="391536"/>
                        <a:pt x="1851111" y="385270"/>
                      </a:cubicBezTo>
                      <a:cubicBezTo>
                        <a:pt x="1853911" y="380604"/>
                        <a:pt x="1855311" y="375271"/>
                        <a:pt x="1855311" y="369271"/>
                      </a:cubicBezTo>
                      <a:cubicBezTo>
                        <a:pt x="1855311" y="359805"/>
                        <a:pt x="1851345" y="351439"/>
                        <a:pt x="1843412" y="344172"/>
                      </a:cubicBezTo>
                      <a:cubicBezTo>
                        <a:pt x="1835479" y="336906"/>
                        <a:pt x="1824713" y="333273"/>
                        <a:pt x="1811114" y="333273"/>
                      </a:cubicBezTo>
                      <a:cubicBezTo>
                        <a:pt x="1793515" y="333273"/>
                        <a:pt x="1777149" y="340173"/>
                        <a:pt x="1762017" y="353972"/>
                      </a:cubicBezTo>
                      <a:cubicBezTo>
                        <a:pt x="1746884" y="367771"/>
                        <a:pt x="1737385" y="386003"/>
                        <a:pt x="1733518" y="408668"/>
                      </a:cubicBezTo>
                      <a:lnTo>
                        <a:pt x="1725319" y="408668"/>
                      </a:lnTo>
                      <a:lnTo>
                        <a:pt x="1727519" y="318274"/>
                      </a:lnTo>
                      <a:lnTo>
                        <a:pt x="1733518" y="318274"/>
                      </a:lnTo>
                      <a:cubicBezTo>
                        <a:pt x="1735252" y="326407"/>
                        <a:pt x="1737118" y="331540"/>
                        <a:pt x="1739118" y="333673"/>
                      </a:cubicBezTo>
                      <a:cubicBezTo>
                        <a:pt x="1741118" y="335806"/>
                        <a:pt x="1743851" y="336873"/>
                        <a:pt x="1747318" y="336873"/>
                      </a:cubicBezTo>
                      <a:cubicBezTo>
                        <a:pt x="1750917" y="336873"/>
                        <a:pt x="1757217" y="334706"/>
                        <a:pt x="1766216" y="330373"/>
                      </a:cubicBezTo>
                      <a:cubicBezTo>
                        <a:pt x="1775216" y="326040"/>
                        <a:pt x="1782849" y="323074"/>
                        <a:pt x="1789115" y="321474"/>
                      </a:cubicBezTo>
                      <a:cubicBezTo>
                        <a:pt x="1797381" y="319341"/>
                        <a:pt x="1805914" y="318274"/>
                        <a:pt x="1814714" y="318274"/>
                      </a:cubicBezTo>
                      <a:close/>
                      <a:moveTo>
                        <a:pt x="3784142" y="318274"/>
                      </a:moveTo>
                      <a:cubicBezTo>
                        <a:pt x="3810007" y="318274"/>
                        <a:pt x="3834439" y="324674"/>
                        <a:pt x="3857438" y="337473"/>
                      </a:cubicBezTo>
                      <a:cubicBezTo>
                        <a:pt x="3880436" y="350272"/>
                        <a:pt x="3898702" y="368271"/>
                        <a:pt x="3912234" y="391470"/>
                      </a:cubicBezTo>
                      <a:cubicBezTo>
                        <a:pt x="3925767" y="414668"/>
                        <a:pt x="3932533" y="439200"/>
                        <a:pt x="3932533" y="465065"/>
                      </a:cubicBezTo>
                      <a:cubicBezTo>
                        <a:pt x="3932533" y="489597"/>
                        <a:pt x="3926433" y="512729"/>
                        <a:pt x="3914234" y="534461"/>
                      </a:cubicBezTo>
                      <a:cubicBezTo>
                        <a:pt x="3902035" y="556193"/>
                        <a:pt x="3884703" y="572858"/>
                        <a:pt x="3862237" y="584458"/>
                      </a:cubicBezTo>
                      <a:cubicBezTo>
                        <a:pt x="3839772" y="596057"/>
                        <a:pt x="3814074" y="601857"/>
                        <a:pt x="3785142" y="601857"/>
                      </a:cubicBezTo>
                      <a:cubicBezTo>
                        <a:pt x="3763143" y="601857"/>
                        <a:pt x="3743911" y="598290"/>
                        <a:pt x="3727445" y="591157"/>
                      </a:cubicBezTo>
                      <a:cubicBezTo>
                        <a:pt x="3710980" y="584024"/>
                        <a:pt x="3695148" y="572525"/>
                        <a:pt x="3679948" y="556659"/>
                      </a:cubicBezTo>
                      <a:lnTo>
                        <a:pt x="3679948" y="533261"/>
                      </a:lnTo>
                      <a:cubicBezTo>
                        <a:pt x="3695681" y="551526"/>
                        <a:pt x="3710647" y="564392"/>
                        <a:pt x="3724846" y="571859"/>
                      </a:cubicBezTo>
                      <a:cubicBezTo>
                        <a:pt x="3739045" y="579325"/>
                        <a:pt x="3754677" y="583058"/>
                        <a:pt x="3771743" y="583058"/>
                      </a:cubicBezTo>
                      <a:cubicBezTo>
                        <a:pt x="3792542" y="583058"/>
                        <a:pt x="3809474" y="577958"/>
                        <a:pt x="3822540" y="567759"/>
                      </a:cubicBezTo>
                      <a:cubicBezTo>
                        <a:pt x="3835606" y="557559"/>
                        <a:pt x="3845205" y="542494"/>
                        <a:pt x="3851338" y="522562"/>
                      </a:cubicBezTo>
                      <a:cubicBezTo>
                        <a:pt x="3857471" y="502629"/>
                        <a:pt x="3860537" y="480531"/>
                        <a:pt x="3860537" y="456266"/>
                      </a:cubicBezTo>
                      <a:cubicBezTo>
                        <a:pt x="3860537" y="431600"/>
                        <a:pt x="3856338" y="409202"/>
                        <a:pt x="3847938" y="389070"/>
                      </a:cubicBezTo>
                      <a:cubicBezTo>
                        <a:pt x="3841405" y="373337"/>
                        <a:pt x="3831073" y="360605"/>
                        <a:pt x="3816940" y="350872"/>
                      </a:cubicBezTo>
                      <a:cubicBezTo>
                        <a:pt x="3802808" y="341139"/>
                        <a:pt x="3787275" y="336273"/>
                        <a:pt x="3770343" y="336273"/>
                      </a:cubicBezTo>
                      <a:cubicBezTo>
                        <a:pt x="3750078" y="336273"/>
                        <a:pt x="3731945" y="342806"/>
                        <a:pt x="3715946" y="355872"/>
                      </a:cubicBezTo>
                      <a:cubicBezTo>
                        <a:pt x="3699947" y="368938"/>
                        <a:pt x="3689015" y="387736"/>
                        <a:pt x="3683148" y="412268"/>
                      </a:cubicBezTo>
                      <a:lnTo>
                        <a:pt x="3675349" y="412268"/>
                      </a:lnTo>
                      <a:lnTo>
                        <a:pt x="3675349" y="318274"/>
                      </a:lnTo>
                      <a:lnTo>
                        <a:pt x="3683148" y="318274"/>
                      </a:lnTo>
                      <a:cubicBezTo>
                        <a:pt x="3684082" y="325074"/>
                        <a:pt x="3686115" y="330040"/>
                        <a:pt x="3689248" y="333173"/>
                      </a:cubicBezTo>
                      <a:cubicBezTo>
                        <a:pt x="3692381" y="336306"/>
                        <a:pt x="3696081" y="337873"/>
                        <a:pt x="3700347" y="337873"/>
                      </a:cubicBezTo>
                      <a:cubicBezTo>
                        <a:pt x="3703680" y="337873"/>
                        <a:pt x="3711480" y="335473"/>
                        <a:pt x="3723746" y="330673"/>
                      </a:cubicBezTo>
                      <a:cubicBezTo>
                        <a:pt x="3744945" y="322407"/>
                        <a:pt x="3765077" y="318274"/>
                        <a:pt x="3784142" y="318274"/>
                      </a:cubicBezTo>
                      <a:close/>
                      <a:moveTo>
                        <a:pt x="5636925" y="0"/>
                      </a:moveTo>
                      <a:lnTo>
                        <a:pt x="225900" y="0"/>
                      </a:lnTo>
                      <a:lnTo>
                        <a:pt x="0" y="903600"/>
                      </a:lnTo>
                      <a:lnTo>
                        <a:pt x="5411025" y="903600"/>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45" name="直接连接符 27">
                <a:extLst>
                  <a:ext uri="{FF2B5EF4-FFF2-40B4-BE49-F238E27FC236}">
                    <a16:creationId xmlns:a16="http://schemas.microsoft.com/office/drawing/2014/main" id="{7F4784DD-43CA-5E4A-8928-61380589D3F7}"/>
                  </a:ext>
                </a:extLst>
              </p:cNvPr>
              <p:cNvCxnSpPr>
                <a:cxnSpLocks/>
              </p:cNvCxnSpPr>
              <p:nvPr/>
            </p:nvCxnSpPr>
            <p:spPr>
              <a:xfrm>
                <a:off x="2781300" y="305752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接连接符 28">
                <a:extLst>
                  <a:ext uri="{FF2B5EF4-FFF2-40B4-BE49-F238E27FC236}">
                    <a16:creationId xmlns:a16="http://schemas.microsoft.com/office/drawing/2014/main" id="{773AA0F5-7530-B142-9728-4616869E6838}"/>
                  </a:ext>
                </a:extLst>
              </p:cNvPr>
              <p:cNvCxnSpPr>
                <a:cxnSpLocks/>
              </p:cNvCxnSpPr>
              <p:nvPr/>
            </p:nvCxnSpPr>
            <p:spPr>
              <a:xfrm>
                <a:off x="3043755" y="384238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接连接符 29">
                <a:extLst>
                  <a:ext uri="{FF2B5EF4-FFF2-40B4-BE49-F238E27FC236}">
                    <a16:creationId xmlns:a16="http://schemas.microsoft.com/office/drawing/2014/main" id="{435B4A57-3BDB-3445-9DD6-F11812333BBA}"/>
                  </a:ext>
                </a:extLst>
              </p:cNvPr>
              <p:cNvCxnSpPr>
                <a:cxnSpLocks/>
              </p:cNvCxnSpPr>
              <p:nvPr/>
            </p:nvCxnSpPr>
            <p:spPr>
              <a:xfrm>
                <a:off x="3292682" y="4648514"/>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30">
                <a:extLst>
                  <a:ext uri="{FF2B5EF4-FFF2-40B4-BE49-F238E27FC236}">
                    <a16:creationId xmlns:a16="http://schemas.microsoft.com/office/drawing/2014/main" id="{A0938032-53FD-334A-9F96-DEF564EC9521}"/>
                  </a:ext>
                </a:extLst>
              </p:cNvPr>
              <p:cNvCxnSpPr>
                <a:cxnSpLocks/>
              </p:cNvCxnSpPr>
              <p:nvPr/>
            </p:nvCxnSpPr>
            <p:spPr>
              <a:xfrm>
                <a:off x="3546896" y="5458139"/>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5" name="PA_MH_Other_1">
              <a:extLst>
                <a:ext uri="{FF2B5EF4-FFF2-40B4-BE49-F238E27FC236}">
                  <a16:creationId xmlns:a16="http://schemas.microsoft.com/office/drawing/2014/main" id="{1AE08A20-AA0E-674B-91F9-68DD792983F3}"/>
                </a:ext>
              </a:extLst>
            </p:cNvPr>
            <p:cNvSpPr>
              <a:spLocks noChangeAspect="1"/>
            </p:cNvSpPr>
            <p:nvPr>
              <p:custDataLst>
                <p:tags r:id="rId1"/>
              </p:custDataLst>
            </p:nvPr>
          </p:nvSpPr>
          <p:spPr>
            <a:xfrm>
              <a:off x="1958340" y="2256795"/>
              <a:ext cx="681355" cy="682625"/>
            </a:xfrm>
            <a:prstGeom prst="ellipse">
              <a:avLst/>
            </a:prstGeom>
            <a:noFill/>
            <a:ln w="12700" cap="flat" cmpd="sng" algn="ctr">
              <a:solidFill>
                <a:schemeClr val="bg1"/>
              </a:solidFill>
              <a:prstDash val="solid"/>
            </a:ln>
            <a:effectLst/>
          </p:spPr>
          <p:txBody>
            <a:bodyPr lIns="0" tIns="0" rIns="0" bIns="0" anchor="ctr"/>
            <a:lstStyle/>
            <a:p>
              <a:pPr algn="ctr"/>
              <a:r>
                <a:rPr lang="en-US" altLang="zh-CN" sz="3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p>
          </p:txBody>
        </p:sp>
        <p:sp>
          <p:nvSpPr>
            <p:cNvPr id="37" name="PA_MH_Text_1">
              <a:extLst>
                <a:ext uri="{FF2B5EF4-FFF2-40B4-BE49-F238E27FC236}">
                  <a16:creationId xmlns:a16="http://schemas.microsoft.com/office/drawing/2014/main" id="{D5DC4DBF-1D42-4C4B-8B50-4B35F7D1475E}"/>
                </a:ext>
              </a:extLst>
            </p:cNvPr>
            <p:cNvSpPr/>
            <p:nvPr>
              <p:custDataLst>
                <p:tags r:id="rId2"/>
              </p:custDataLst>
            </p:nvPr>
          </p:nvSpPr>
          <p:spPr>
            <a:xfrm>
              <a:off x="2954020" y="2327777"/>
              <a:ext cx="2075180" cy="553998"/>
            </a:xfrm>
            <a:prstGeom prst="rect">
              <a:avLst/>
            </a:prstGeom>
          </p:spPr>
          <p:txBody>
            <a:bodyPr wrap="square" lIns="0" tIns="0" rIns="0" bIns="0" anchor="ctr">
              <a:spAutoFit/>
            </a:bodyPr>
            <a:lstStyle/>
            <a:p>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Problem</a:t>
              </a:r>
            </a:p>
          </p:txBody>
        </p:sp>
        <p:sp>
          <p:nvSpPr>
            <p:cNvPr id="38" name="PA_MH_Other_1">
              <a:extLst>
                <a:ext uri="{FF2B5EF4-FFF2-40B4-BE49-F238E27FC236}">
                  <a16:creationId xmlns:a16="http://schemas.microsoft.com/office/drawing/2014/main" id="{BAAB6C94-C955-FC43-83D2-A5FCC94692D9}"/>
                </a:ext>
              </a:extLst>
            </p:cNvPr>
            <p:cNvSpPr>
              <a:spLocks noChangeAspect="1"/>
            </p:cNvSpPr>
            <p:nvPr>
              <p:custDataLst>
                <p:tags r:id="rId3"/>
              </p:custDataLst>
            </p:nvPr>
          </p:nvSpPr>
          <p:spPr>
            <a:xfrm>
              <a:off x="2220795" y="3092465"/>
              <a:ext cx="681355" cy="682625"/>
            </a:xfrm>
            <a:prstGeom prst="ellipse">
              <a:avLst/>
            </a:prstGeom>
            <a:noFill/>
            <a:ln w="12700" cap="flat" cmpd="sng" algn="ctr">
              <a:solidFill>
                <a:schemeClr val="bg1"/>
              </a:solidFill>
              <a:prstDash val="solid"/>
            </a:ln>
            <a:effectLst/>
          </p:spPr>
          <p:txBody>
            <a:bodyPr lIns="0" tIns="0" rIns="0" bIns="0" anchor="ctr"/>
            <a:lstStyle/>
            <a:p>
              <a:pPr algn="ctr"/>
              <a:r>
                <a:rPr lang="en-US" altLang="zh-CN" sz="3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p>
          </p:txBody>
        </p:sp>
        <p:sp>
          <p:nvSpPr>
            <p:cNvPr id="39" name="PA_MH_Text_1">
              <a:extLst>
                <a:ext uri="{FF2B5EF4-FFF2-40B4-BE49-F238E27FC236}">
                  <a16:creationId xmlns:a16="http://schemas.microsoft.com/office/drawing/2014/main" id="{27CD32B7-8200-7548-99B8-27FD1D691F8C}"/>
                </a:ext>
              </a:extLst>
            </p:cNvPr>
            <p:cNvSpPr/>
            <p:nvPr>
              <p:custDataLst>
                <p:tags r:id="rId4"/>
              </p:custDataLst>
            </p:nvPr>
          </p:nvSpPr>
          <p:spPr>
            <a:xfrm>
              <a:off x="3216475" y="3163447"/>
              <a:ext cx="2075180" cy="553998"/>
            </a:xfrm>
            <a:prstGeom prst="rect">
              <a:avLst/>
            </a:prstGeom>
          </p:spPr>
          <p:txBody>
            <a:bodyPr wrap="square" lIns="0" tIns="0" rIns="0" bIns="0" anchor="ctr">
              <a:spAutoFit/>
            </a:bodyPr>
            <a:lstStyle/>
            <a:p>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Result</a:t>
              </a:r>
            </a:p>
          </p:txBody>
        </p:sp>
        <p:sp>
          <p:nvSpPr>
            <p:cNvPr id="40" name="PA_MH_Other_1">
              <a:extLst>
                <a:ext uri="{FF2B5EF4-FFF2-40B4-BE49-F238E27FC236}">
                  <a16:creationId xmlns:a16="http://schemas.microsoft.com/office/drawing/2014/main" id="{F857D96E-BE31-6746-9070-B20EC8DF8F0A}"/>
                </a:ext>
              </a:extLst>
            </p:cNvPr>
            <p:cNvSpPr>
              <a:spLocks noChangeAspect="1"/>
            </p:cNvSpPr>
            <p:nvPr>
              <p:custDataLst>
                <p:tags r:id="rId5"/>
              </p:custDataLst>
            </p:nvPr>
          </p:nvSpPr>
          <p:spPr>
            <a:xfrm>
              <a:off x="2469722" y="3917616"/>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p>
          </p:txBody>
        </p:sp>
        <p:sp>
          <p:nvSpPr>
            <p:cNvPr id="41" name="PA_MH_Text_1">
              <a:extLst>
                <a:ext uri="{FF2B5EF4-FFF2-40B4-BE49-F238E27FC236}">
                  <a16:creationId xmlns:a16="http://schemas.microsoft.com/office/drawing/2014/main" id="{F0753E20-C9F5-6C45-A1B9-163DB9DB7079}"/>
                </a:ext>
              </a:extLst>
            </p:cNvPr>
            <p:cNvSpPr/>
            <p:nvPr>
              <p:custDataLst>
                <p:tags r:id="rId6"/>
              </p:custDataLst>
            </p:nvPr>
          </p:nvSpPr>
          <p:spPr>
            <a:xfrm>
              <a:off x="3465402" y="3988598"/>
              <a:ext cx="2248550"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Evolution</a:t>
              </a:r>
            </a:p>
          </p:txBody>
        </p:sp>
        <p:sp>
          <p:nvSpPr>
            <p:cNvPr id="42" name="PA_MH_Other_1">
              <a:extLst>
                <a:ext uri="{FF2B5EF4-FFF2-40B4-BE49-F238E27FC236}">
                  <a16:creationId xmlns:a16="http://schemas.microsoft.com/office/drawing/2014/main" id="{F20D000E-C696-FC40-9F89-27AD4CBEB152}"/>
                </a:ext>
              </a:extLst>
            </p:cNvPr>
            <p:cNvSpPr>
              <a:spLocks noChangeAspect="1"/>
            </p:cNvSpPr>
            <p:nvPr>
              <p:custDataLst>
                <p:tags r:id="rId7"/>
              </p:custDataLst>
            </p:nvPr>
          </p:nvSpPr>
          <p:spPr>
            <a:xfrm>
              <a:off x="2805098" y="4723744"/>
              <a:ext cx="681355" cy="682625"/>
            </a:xfrm>
            <a:prstGeom prst="ellipse">
              <a:avLst/>
            </a:prstGeom>
            <a:solidFill>
              <a:srgbClr val="00E5F3"/>
            </a:solidFill>
            <a:ln w="12700" cap="flat" cmpd="sng" algn="ctr">
              <a:solidFill>
                <a:schemeClr val="bg1"/>
              </a:solidFill>
              <a:prstDash val="solid"/>
            </a:ln>
            <a:effectLst/>
          </p:spPr>
          <p:txBody>
            <a:bodyPr lIns="0" tIns="0" rIns="0" bIns="0" anchor="ctr"/>
            <a:lstStyle/>
            <a:p>
              <a:pPr algn="ctr"/>
              <a:r>
                <a:rPr lang="en-US" altLang="zh-CN" sz="3200" b="1" kern="0" dirty="0">
                  <a:solidFill>
                    <a:srgbClr val="00133A"/>
                  </a:solidFill>
                  <a:latin typeface="Arial" panose="020B0604020202020204" pitchFamily="34" charset="0"/>
                  <a:ea typeface="微软雅黑" panose="020B0503020204020204" pitchFamily="34" charset="-122"/>
                  <a:sym typeface="Arial" panose="020B0604020202020204" pitchFamily="34" charset="0"/>
                </a:rPr>
                <a:t>4</a:t>
              </a:r>
            </a:p>
          </p:txBody>
        </p:sp>
        <p:sp>
          <p:nvSpPr>
            <p:cNvPr id="43" name="PA_MH_Text_1">
              <a:extLst>
                <a:ext uri="{FF2B5EF4-FFF2-40B4-BE49-F238E27FC236}">
                  <a16:creationId xmlns:a16="http://schemas.microsoft.com/office/drawing/2014/main" id="{C06FFCF9-CFC4-5B4D-AB58-A7CF28E614B3}"/>
                </a:ext>
              </a:extLst>
            </p:cNvPr>
            <p:cNvSpPr/>
            <p:nvPr>
              <p:custDataLst>
                <p:tags r:id="rId8"/>
              </p:custDataLst>
            </p:nvPr>
          </p:nvSpPr>
          <p:spPr>
            <a:xfrm>
              <a:off x="3800778" y="4794726"/>
              <a:ext cx="2075180" cy="553998"/>
            </a:xfrm>
            <a:prstGeom prst="rect">
              <a:avLst/>
            </a:prstGeom>
          </p:spPr>
          <p:txBody>
            <a:bodyPr wrap="square" lIns="0" tIns="0" rIns="0" bIns="0" anchor="ctr">
              <a:spAutoFit/>
            </a:bodyPr>
            <a:lstStyle/>
            <a:p>
              <a:r>
                <a:rPr lang="en-US" altLang="zh-CN" sz="3600" b="1" dirty="0">
                  <a:solidFill>
                    <a:srgbClr val="00E5F3"/>
                  </a:solidFill>
                  <a:latin typeface="Arial" panose="020B0604020202020204" pitchFamily="34" charset="0"/>
                  <a:ea typeface="微软雅黑" panose="020B0503020204020204" pitchFamily="34" charset="-122"/>
                  <a:sym typeface="Arial" panose="020B0604020202020204" pitchFamily="34" charset="0"/>
                </a:rPr>
                <a:t>Outlook</a:t>
              </a:r>
            </a:p>
          </p:txBody>
        </p:sp>
      </p:grpSp>
    </p:spTree>
    <p:extLst>
      <p:ext uri="{BB962C8B-B14F-4D97-AF65-F5344CB8AC3E}">
        <p14:creationId xmlns:p14="http://schemas.microsoft.com/office/powerpoint/2010/main" val="1927694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4021550" cy="492443"/>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Outlook——Evaluation</a:t>
            </a:r>
            <a:endParaRPr lang="zh-CN" altLang="en-US" sz="2600" b="1" dirty="0">
              <a:solidFill>
                <a:prstClr val="white"/>
              </a:solidFill>
              <a:latin typeface="微软雅黑" pitchFamily="34" charset="-122"/>
              <a:ea typeface="微软雅黑" pitchFamily="34" charset="-122"/>
            </a:endParaRPr>
          </a:p>
        </p:txBody>
      </p:sp>
      <p:sp>
        <p:nvSpPr>
          <p:cNvPr id="22" name="Rounded Rectangle 25">
            <a:extLst>
              <a:ext uri="{FF2B5EF4-FFF2-40B4-BE49-F238E27FC236}">
                <a16:creationId xmlns:a16="http://schemas.microsoft.com/office/drawing/2014/main" id="{FA7C81CA-4845-944A-B6FC-1ECCAEA4DB2B}"/>
              </a:ext>
            </a:extLst>
          </p:cNvPr>
          <p:cNvSpPr/>
          <p:nvPr/>
        </p:nvSpPr>
        <p:spPr>
          <a:xfrm>
            <a:off x="355489" y="747016"/>
            <a:ext cx="2074282" cy="574663"/>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 altLang="zh-CN" b="1" dirty="0">
                <a:solidFill>
                  <a:schemeClr val="bg1"/>
                </a:solidFill>
              </a:rPr>
              <a:t>Recommendation ITU-T Y.317</a:t>
            </a:r>
            <a:r>
              <a:rPr lang="en-US" altLang="zh-CN" b="1" dirty="0">
                <a:solidFill>
                  <a:schemeClr val="bg1"/>
                </a:solidFill>
              </a:rPr>
              <a:t>3</a:t>
            </a:r>
            <a:endParaRPr lang="zh-CN" altLang="en-US" b="1" dirty="0">
              <a:solidFill>
                <a:schemeClr val="bg1"/>
              </a:solidFill>
              <a:latin typeface="汉仪雅酷黑简" panose="00020600040101010101" charset="-122"/>
              <a:ea typeface="汉仪雅酷黑简" panose="00020600040101010101" charset="-122"/>
              <a:sym typeface="微软雅黑" panose="020B0503020204020204" charset="-122"/>
            </a:endParaRPr>
          </a:p>
        </p:txBody>
      </p:sp>
      <p:sp>
        <p:nvSpPr>
          <p:cNvPr id="23" name="矩形标注 41">
            <a:extLst>
              <a:ext uri="{FF2B5EF4-FFF2-40B4-BE49-F238E27FC236}">
                <a16:creationId xmlns:a16="http://schemas.microsoft.com/office/drawing/2014/main" id="{38715A69-C4BE-0140-8C8F-8FFDC4424016}"/>
              </a:ext>
            </a:extLst>
          </p:cNvPr>
          <p:cNvSpPr/>
          <p:nvPr/>
        </p:nvSpPr>
        <p:spPr>
          <a:xfrm>
            <a:off x="3291840" y="775055"/>
            <a:ext cx="2295294" cy="559070"/>
          </a:xfrm>
          <a:prstGeom prst="wedgeRectCallout">
            <a:avLst>
              <a:gd name="adj1" fmla="val -85542"/>
              <a:gd name="adj2" fmla="val -4224"/>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r>
              <a:rPr lang="en-US" altLang="zh-CN" sz="1200" dirty="0">
                <a:solidFill>
                  <a:prstClr val="white"/>
                </a:solidFill>
              </a:rPr>
              <a:t>Future network intelligence level assessment framework including IMT-2020</a:t>
            </a:r>
            <a:endParaRPr lang="en" altLang="zh-CN" sz="1200" dirty="0">
              <a:solidFill>
                <a:prstClr val="white"/>
              </a:solidFill>
            </a:endParaRPr>
          </a:p>
        </p:txBody>
      </p:sp>
      <p:graphicFrame>
        <p:nvGraphicFramePr>
          <p:cNvPr id="24" name="表格 24">
            <a:extLst>
              <a:ext uri="{FF2B5EF4-FFF2-40B4-BE49-F238E27FC236}">
                <a16:creationId xmlns:a16="http://schemas.microsoft.com/office/drawing/2014/main" id="{3564B374-343E-C642-B331-15FC2AB3074E}"/>
              </a:ext>
            </a:extLst>
          </p:cNvPr>
          <p:cNvGraphicFramePr>
            <a:graphicFrameLocks noGrp="1"/>
          </p:cNvGraphicFramePr>
          <p:nvPr/>
        </p:nvGraphicFramePr>
        <p:xfrm>
          <a:off x="355489" y="4756416"/>
          <a:ext cx="11635404" cy="1341120"/>
        </p:xfrm>
        <a:graphic>
          <a:graphicData uri="http://schemas.openxmlformats.org/drawingml/2006/table">
            <a:tbl>
              <a:tblPr firstRow="1" bandRow="1">
                <a:tableStyleId>{3C2FFA5D-87B4-456A-9821-1D502468CF0F}</a:tableStyleId>
              </a:tblPr>
              <a:tblGrid>
                <a:gridCol w="1939234">
                  <a:extLst>
                    <a:ext uri="{9D8B030D-6E8A-4147-A177-3AD203B41FA5}">
                      <a16:colId xmlns:a16="http://schemas.microsoft.com/office/drawing/2014/main" val="1779053514"/>
                    </a:ext>
                  </a:extLst>
                </a:gridCol>
                <a:gridCol w="1939234">
                  <a:extLst>
                    <a:ext uri="{9D8B030D-6E8A-4147-A177-3AD203B41FA5}">
                      <a16:colId xmlns:a16="http://schemas.microsoft.com/office/drawing/2014/main" val="4268331183"/>
                    </a:ext>
                  </a:extLst>
                </a:gridCol>
                <a:gridCol w="1939234">
                  <a:extLst>
                    <a:ext uri="{9D8B030D-6E8A-4147-A177-3AD203B41FA5}">
                      <a16:colId xmlns:a16="http://schemas.microsoft.com/office/drawing/2014/main" val="2709218582"/>
                    </a:ext>
                  </a:extLst>
                </a:gridCol>
                <a:gridCol w="1939234">
                  <a:extLst>
                    <a:ext uri="{9D8B030D-6E8A-4147-A177-3AD203B41FA5}">
                      <a16:colId xmlns:a16="http://schemas.microsoft.com/office/drawing/2014/main" val="379342696"/>
                    </a:ext>
                  </a:extLst>
                </a:gridCol>
                <a:gridCol w="1939234">
                  <a:extLst>
                    <a:ext uri="{9D8B030D-6E8A-4147-A177-3AD203B41FA5}">
                      <a16:colId xmlns:a16="http://schemas.microsoft.com/office/drawing/2014/main" val="2139476981"/>
                    </a:ext>
                  </a:extLst>
                </a:gridCol>
                <a:gridCol w="1939234">
                  <a:extLst>
                    <a:ext uri="{9D8B030D-6E8A-4147-A177-3AD203B41FA5}">
                      <a16:colId xmlns:a16="http://schemas.microsoft.com/office/drawing/2014/main" val="1628924918"/>
                    </a:ext>
                  </a:extLst>
                </a:gridCol>
              </a:tblGrid>
              <a:tr h="295806">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lt1"/>
                          </a:solidFill>
                          <a:effectLst/>
                        </a:rPr>
                        <a:t>Dimensions</a:t>
                      </a:r>
                      <a:endParaRPr lang="en" altLang="zh-CN" sz="1600" dirty="0"/>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Overall network intelligence level</a:t>
                      </a:r>
                      <a:endParaRPr lang="en" altLang="zh-CN" sz="1600" dirty="0"/>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1617071262"/>
                  </a:ext>
                </a:extLst>
              </a:tr>
              <a:tr h="2569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2"/>
                          </a:solidFill>
                          <a:latin typeface="Microsoft YaHei" panose="020B0503020204020204" pitchFamily="34" charset="-122"/>
                          <a:ea typeface="Microsoft YaHei" panose="020B0503020204020204" pitchFamily="34" charset="-122"/>
                        </a:rPr>
                        <a:t>Action implementation</a:t>
                      </a:r>
                      <a:endParaRPr lang="en" altLang="zh-CN" sz="12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200" b="1">
                          <a:solidFill>
                            <a:schemeClr val="bg2"/>
                          </a:solidFill>
                          <a:latin typeface="Microsoft YaHei" panose="020B0503020204020204" pitchFamily="34" charset="-122"/>
                          <a:ea typeface="Microsoft YaHei" panose="020B0503020204020204" pitchFamily="34" charset="-122"/>
                        </a:rPr>
                        <a:t>Data collection</a:t>
                      </a: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2"/>
                          </a:solidFill>
                          <a:latin typeface="Microsoft YaHei" panose="020B0503020204020204" pitchFamily="34" charset="-122"/>
                          <a:ea typeface="Microsoft YaHei" panose="020B0503020204020204" pitchFamily="34" charset="-122"/>
                        </a:rPr>
                        <a:t>Analysis</a:t>
                      </a:r>
                      <a:endParaRPr lang="en" altLang="zh-CN" sz="12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2"/>
                          </a:solidFill>
                          <a:latin typeface="Microsoft YaHei" panose="020B0503020204020204" pitchFamily="34" charset="-122"/>
                          <a:ea typeface="Microsoft YaHei" panose="020B0503020204020204" pitchFamily="34" charset="-122"/>
                        </a:rPr>
                        <a:t>Decision</a:t>
                      </a:r>
                      <a:endParaRPr lang="en" altLang="zh-CN" sz="12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a:solidFill>
                            <a:schemeClr val="bg2"/>
                          </a:solidFill>
                          <a:effectLst/>
                          <a:latin typeface="Microsoft YaHei" panose="020B0503020204020204" pitchFamily="34" charset="-122"/>
                          <a:ea typeface="Microsoft YaHei" panose="020B0503020204020204" pitchFamily="34" charset="-122"/>
                        </a:rPr>
                        <a:t>Demand</a:t>
                      </a:r>
                      <a:r>
                        <a:rPr lang="en" altLang="zh-CN" sz="1200" b="1" kern="1200">
                          <a:solidFill>
                            <a:schemeClr val="bg2"/>
                          </a:solidFill>
                          <a:effectLst/>
                          <a:latin typeface="Microsoft YaHei" panose="020B0503020204020204" pitchFamily="34" charset="-122"/>
                          <a:ea typeface="Microsoft YaHei" panose="020B0503020204020204" pitchFamily="34" charset="-122"/>
                        </a:rPr>
                        <a:t> </a:t>
                      </a:r>
                      <a:r>
                        <a:rPr lang="en-US" altLang="zh-CN" sz="1200" b="1" kern="1200">
                          <a:solidFill>
                            <a:schemeClr val="bg2"/>
                          </a:solidFill>
                          <a:effectLst/>
                          <a:latin typeface="Microsoft YaHei" panose="020B0503020204020204" pitchFamily="34" charset="-122"/>
                          <a:ea typeface="Microsoft YaHei" panose="020B0503020204020204" pitchFamily="34" charset="-122"/>
                        </a:rPr>
                        <a:t>mapping</a:t>
                      </a:r>
                      <a:endParaRPr lang="en" altLang="zh-CN" sz="12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 altLang="zh-CN" sz="12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3978588650"/>
                  </a:ext>
                </a:extLst>
              </a:tr>
              <a:tr h="242023">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Human&amp;System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Human&amp;System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Human&amp;System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Human&amp;System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vMerge="1">
                  <a:txBody>
                    <a:bodyPr/>
                    <a:lstStyle/>
                    <a:p>
                      <a:pPr algn="ct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2314127138"/>
                  </a:ext>
                </a:extLst>
              </a:tr>
              <a:tr h="242023">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L1</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a:solidFill>
                            <a:schemeClr val="bg1"/>
                          </a:solidFill>
                          <a:latin typeface="Microsoft YaHei" panose="020B0503020204020204" pitchFamily="34" charset="-122"/>
                          <a:ea typeface="Microsoft YaHei" panose="020B0503020204020204" pitchFamily="34" charset="-122"/>
                        </a:rPr>
                        <a:t>L2</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L3</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a:solidFill>
                            <a:schemeClr val="bg1"/>
                          </a:solidFill>
                          <a:latin typeface="Microsoft YaHei" panose="020B0503020204020204" pitchFamily="34" charset="-122"/>
                          <a:ea typeface="Microsoft YaHei" panose="020B0503020204020204" pitchFamily="34" charset="-122"/>
                        </a:rPr>
                        <a:t>L3</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a:solidFill>
                            <a:schemeClr val="bg1"/>
                          </a:solidFill>
                          <a:latin typeface="Microsoft YaHei" panose="020B0503020204020204" pitchFamily="34" charset="-122"/>
                          <a:ea typeface="Microsoft YaHei" panose="020B0503020204020204" pitchFamily="34" charset="-122"/>
                        </a:rPr>
                        <a:t>L3</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L1</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2370328267"/>
                  </a:ext>
                </a:extLst>
              </a:tr>
            </a:tbl>
          </a:graphicData>
        </a:graphic>
      </p:graphicFrame>
      <p:graphicFrame>
        <p:nvGraphicFramePr>
          <p:cNvPr id="27" name="表格 24">
            <a:extLst>
              <a:ext uri="{FF2B5EF4-FFF2-40B4-BE49-F238E27FC236}">
                <a16:creationId xmlns:a16="http://schemas.microsoft.com/office/drawing/2014/main" id="{EAFE438B-4323-D442-9998-982CB1AD6321}"/>
              </a:ext>
            </a:extLst>
          </p:cNvPr>
          <p:cNvGraphicFramePr>
            <a:graphicFrameLocks noGrp="1"/>
          </p:cNvGraphicFramePr>
          <p:nvPr/>
        </p:nvGraphicFramePr>
        <p:xfrm>
          <a:off x="355488" y="1429400"/>
          <a:ext cx="5231646" cy="3073701"/>
        </p:xfrm>
        <a:graphic>
          <a:graphicData uri="http://schemas.openxmlformats.org/drawingml/2006/table">
            <a:tbl>
              <a:tblPr firstRow="1" bandRow="1">
                <a:tableStyleId>{3C2FFA5D-87B4-456A-9821-1D502468CF0F}</a:tableStyleId>
              </a:tblPr>
              <a:tblGrid>
                <a:gridCol w="871941">
                  <a:extLst>
                    <a:ext uri="{9D8B030D-6E8A-4147-A177-3AD203B41FA5}">
                      <a16:colId xmlns:a16="http://schemas.microsoft.com/office/drawing/2014/main" val="519903793"/>
                    </a:ext>
                  </a:extLst>
                </a:gridCol>
                <a:gridCol w="871941">
                  <a:extLst>
                    <a:ext uri="{9D8B030D-6E8A-4147-A177-3AD203B41FA5}">
                      <a16:colId xmlns:a16="http://schemas.microsoft.com/office/drawing/2014/main" val="1779053514"/>
                    </a:ext>
                  </a:extLst>
                </a:gridCol>
                <a:gridCol w="871941">
                  <a:extLst>
                    <a:ext uri="{9D8B030D-6E8A-4147-A177-3AD203B41FA5}">
                      <a16:colId xmlns:a16="http://schemas.microsoft.com/office/drawing/2014/main" val="4268331183"/>
                    </a:ext>
                  </a:extLst>
                </a:gridCol>
                <a:gridCol w="871941">
                  <a:extLst>
                    <a:ext uri="{9D8B030D-6E8A-4147-A177-3AD203B41FA5}">
                      <a16:colId xmlns:a16="http://schemas.microsoft.com/office/drawing/2014/main" val="2709218582"/>
                    </a:ext>
                  </a:extLst>
                </a:gridCol>
                <a:gridCol w="871941">
                  <a:extLst>
                    <a:ext uri="{9D8B030D-6E8A-4147-A177-3AD203B41FA5}">
                      <a16:colId xmlns:a16="http://schemas.microsoft.com/office/drawing/2014/main" val="379342696"/>
                    </a:ext>
                  </a:extLst>
                </a:gridCol>
                <a:gridCol w="871941">
                  <a:extLst>
                    <a:ext uri="{9D8B030D-6E8A-4147-A177-3AD203B41FA5}">
                      <a16:colId xmlns:a16="http://schemas.microsoft.com/office/drawing/2014/main" val="2139476981"/>
                    </a:ext>
                  </a:extLst>
                </a:gridCol>
              </a:tblGrid>
              <a:tr h="384123">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Network</a:t>
                      </a:r>
                      <a:r>
                        <a:rPr lang="en" altLang="zh-CN" sz="1200" dirty="0"/>
                        <a:t> </a:t>
                      </a:r>
                      <a:r>
                        <a:rPr lang="en-US" altLang="zh-CN" sz="1200" dirty="0"/>
                        <a:t>intelligence</a:t>
                      </a:r>
                      <a:r>
                        <a:rPr lang="en" altLang="zh-CN" sz="1200" dirty="0"/>
                        <a:t> </a:t>
                      </a:r>
                      <a:r>
                        <a:rPr lang="en-US" altLang="zh-CN" sz="1200" dirty="0"/>
                        <a:t>level</a:t>
                      </a:r>
                      <a:endParaRPr lang="en" altLang="zh-CN" sz="1200" dirty="0"/>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lt1"/>
                          </a:solidFill>
                          <a:effectLst/>
                        </a:rPr>
                        <a:t>Dimensions</a:t>
                      </a:r>
                      <a:endParaRPr lang="en" altLang="zh-CN" sz="1200" dirty="0"/>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7071262"/>
                  </a:ext>
                </a:extLst>
              </a:tr>
              <a:tr h="59364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 altLang="zh-CN" sz="1400">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a:solidFill>
                            <a:schemeClr val="bg2"/>
                          </a:solidFill>
                          <a:latin typeface="Microsoft YaHei" panose="020B0503020204020204" pitchFamily="34" charset="-122"/>
                          <a:ea typeface="Microsoft YaHei" panose="020B0503020204020204" pitchFamily="34" charset="-122"/>
                        </a:rPr>
                        <a:t>Action implementation</a:t>
                      </a:r>
                      <a:endParaRPr lang="en" altLang="zh-CN" sz="110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100" b="1">
                          <a:solidFill>
                            <a:schemeClr val="bg2"/>
                          </a:solidFill>
                          <a:latin typeface="Microsoft YaHei" panose="020B0503020204020204" pitchFamily="34" charset="-122"/>
                          <a:ea typeface="Microsoft YaHei" panose="020B0503020204020204" pitchFamily="34" charset="-122"/>
                        </a:rPr>
                        <a:t>Data collection</a:t>
                      </a: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a:solidFill>
                            <a:schemeClr val="bg2"/>
                          </a:solidFill>
                          <a:latin typeface="Microsoft YaHei" panose="020B0503020204020204" pitchFamily="34" charset="-122"/>
                          <a:ea typeface="Microsoft YaHei" panose="020B0503020204020204" pitchFamily="34" charset="-122"/>
                        </a:rPr>
                        <a:t>Analysis</a:t>
                      </a:r>
                      <a:endParaRPr lang="en" altLang="zh-CN" sz="105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a:solidFill>
                            <a:schemeClr val="bg2"/>
                          </a:solidFill>
                          <a:latin typeface="Microsoft YaHei" panose="020B0503020204020204" pitchFamily="34" charset="-122"/>
                          <a:ea typeface="Microsoft YaHei" panose="020B0503020204020204" pitchFamily="34" charset="-122"/>
                        </a:rPr>
                        <a:t>Decision</a:t>
                      </a:r>
                      <a:endParaRPr lang="en" altLang="zh-CN" sz="105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1" kern="1200">
                          <a:solidFill>
                            <a:schemeClr val="bg2"/>
                          </a:solidFill>
                          <a:effectLst/>
                          <a:latin typeface="Microsoft YaHei" panose="020B0503020204020204" pitchFamily="34" charset="-122"/>
                          <a:ea typeface="Microsoft YaHei" panose="020B0503020204020204" pitchFamily="34" charset="-122"/>
                        </a:rPr>
                        <a:t>Demand</a:t>
                      </a:r>
                      <a:r>
                        <a:rPr lang="en" altLang="zh-CN" sz="1050" b="1" kern="1200">
                          <a:solidFill>
                            <a:schemeClr val="bg2"/>
                          </a:solidFill>
                          <a:effectLst/>
                          <a:latin typeface="Microsoft YaHei" panose="020B0503020204020204" pitchFamily="34" charset="-122"/>
                          <a:ea typeface="Microsoft YaHei" panose="020B0503020204020204" pitchFamily="34" charset="-122"/>
                        </a:rPr>
                        <a:t> </a:t>
                      </a:r>
                      <a:r>
                        <a:rPr lang="en-US" altLang="zh-CN" sz="1050" b="1" kern="1200">
                          <a:solidFill>
                            <a:schemeClr val="bg2"/>
                          </a:solidFill>
                          <a:effectLst/>
                          <a:latin typeface="Microsoft YaHei" panose="020B0503020204020204" pitchFamily="34" charset="-122"/>
                          <a:ea typeface="Microsoft YaHei" panose="020B0503020204020204" pitchFamily="34" charset="-122"/>
                        </a:rPr>
                        <a:t>mapping</a:t>
                      </a:r>
                      <a:endParaRPr lang="en" altLang="zh-CN" sz="1050" b="1">
                        <a:solidFill>
                          <a:schemeClr val="bg2"/>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3978588650"/>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L0</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2314127138"/>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L1</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rgbClr val="FF0000"/>
                          </a:solidFill>
                          <a:latin typeface="Microsoft YaHei" panose="020B0503020204020204" pitchFamily="34" charset="-122"/>
                          <a:ea typeface="Microsoft YaHei" panose="020B0503020204020204" pitchFamily="34" charset="-122"/>
                        </a:rPr>
                        <a:t>H&amp;S</a:t>
                      </a:r>
                      <a:endParaRPr lang="zh-CN" altLang="en-US" sz="1200" b="1" dirty="0">
                        <a:solidFill>
                          <a:srgbClr val="FF0000"/>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H&amp;S</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1086226893"/>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L2</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rgbClr val="FF0000"/>
                          </a:solidFill>
                          <a:latin typeface="Microsoft YaHei" panose="020B0503020204020204" pitchFamily="34" charset="-122"/>
                          <a:ea typeface="Microsoft YaHei" panose="020B0503020204020204" pitchFamily="34" charset="-122"/>
                        </a:rPr>
                        <a:t>H&amp;S</a:t>
                      </a:r>
                      <a:endParaRPr lang="zh-CN" altLang="en-US" sz="1200" b="1" dirty="0">
                        <a:solidFill>
                          <a:srgbClr val="FF0000"/>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H&amp;S</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algn="ctr"/>
                      <a:r>
                        <a:rPr lang="en-US" altLang="zh-CN" sz="1200" b="1" dirty="0">
                          <a:solidFill>
                            <a:schemeClr val="bg1"/>
                          </a:solidFill>
                          <a:latin typeface="Microsoft YaHei" panose="020B0503020204020204" pitchFamily="34" charset="-122"/>
                          <a:ea typeface="Microsoft YaHei" panose="020B0503020204020204" pitchFamily="34" charset="-122"/>
                        </a:rPr>
                        <a:t>Human</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3129095270"/>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L3</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rgbClr val="FF0000"/>
                          </a:solidFill>
                          <a:latin typeface="Microsoft YaHei" panose="020B0503020204020204" pitchFamily="34" charset="-122"/>
                          <a:ea typeface="Microsoft YaHei" panose="020B0503020204020204" pitchFamily="34" charset="-122"/>
                        </a:rPr>
                        <a:t>H&amp;S</a:t>
                      </a:r>
                      <a:endParaRPr lang="zh-CN" altLang="en-US" sz="1200" b="1">
                        <a:solidFill>
                          <a:srgbClr val="FF0000"/>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rgbClr val="FF0000"/>
                          </a:solidFill>
                          <a:latin typeface="Microsoft YaHei" panose="020B0503020204020204" pitchFamily="34" charset="-122"/>
                          <a:ea typeface="Microsoft YaHei" panose="020B0503020204020204" pitchFamily="34" charset="-122"/>
                        </a:rPr>
                        <a:t>H&amp;S</a:t>
                      </a:r>
                      <a:endParaRPr lang="zh-CN" altLang="en-US" sz="1200" b="1">
                        <a:solidFill>
                          <a:srgbClr val="FF0000"/>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rgbClr val="FF0000"/>
                          </a:solidFill>
                          <a:latin typeface="Microsoft YaHei" panose="020B0503020204020204" pitchFamily="34" charset="-122"/>
                          <a:ea typeface="Microsoft YaHei" panose="020B0503020204020204" pitchFamily="34" charset="-122"/>
                        </a:rPr>
                        <a:t>Human</a:t>
                      </a:r>
                      <a:endParaRPr lang="zh-CN" altLang="en-US" sz="1200" b="1">
                        <a:solidFill>
                          <a:srgbClr val="FF0000"/>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938463592"/>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L4</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H&amp;S</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3156248954"/>
                  </a:ext>
                </a:extLst>
              </a:tr>
              <a:tr h="349203">
                <a:tc>
                  <a:txBody>
                    <a:bodyPr/>
                    <a:lstStyle/>
                    <a:p>
                      <a:pPr algn="ctr"/>
                      <a:r>
                        <a:rPr lang="en-US" altLang="zh-CN" sz="1400" b="1">
                          <a:solidFill>
                            <a:schemeClr val="bg1"/>
                          </a:solidFill>
                          <a:latin typeface="Microsoft YaHei" panose="020B0503020204020204" pitchFamily="34" charset="-122"/>
                          <a:ea typeface="Microsoft YaHei" panose="020B0503020204020204" pitchFamily="34" charset="-122"/>
                        </a:rPr>
                        <a:t>L5</a:t>
                      </a:r>
                      <a:endParaRPr lang="zh-CN" altLang="en-US" sz="14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a:solidFill>
                            <a:schemeClr val="bg1"/>
                          </a:solidFill>
                          <a:latin typeface="Microsoft YaHei" panose="020B0503020204020204" pitchFamily="34" charset="-122"/>
                          <a:ea typeface="Microsoft YaHei" panose="020B0503020204020204" pitchFamily="34" charset="-122"/>
                        </a:rPr>
                        <a:t>System</a:t>
                      </a:r>
                      <a:endParaRPr lang="zh-CN" altLang="en-US" sz="1200" b="1" dirty="0">
                        <a:solidFill>
                          <a:schemeClr val="bg1"/>
                        </a:solidFill>
                        <a:latin typeface="Microsoft YaHei" panose="020B0503020204020204" pitchFamily="34" charset="-122"/>
                        <a:ea typeface="Microsoft YaHei" panose="020B0503020204020204" pitchFamily="34" charset="-122"/>
                      </a:endParaRPr>
                    </a:p>
                  </a:txBody>
                  <a:tcPr anchor="ct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path path="circle">
                        <a:fillToRect t="100000" r="100000"/>
                      </a:path>
                      <a:tileRect l="-100000" b="-100000"/>
                    </a:gradFill>
                  </a:tcPr>
                </a:tc>
                <a:extLst>
                  <a:ext uri="{0D108BD9-81ED-4DB2-BD59-A6C34878D82A}">
                    <a16:rowId xmlns:a16="http://schemas.microsoft.com/office/drawing/2014/main" val="3753227907"/>
                  </a:ext>
                </a:extLst>
              </a:tr>
            </a:tbl>
          </a:graphicData>
        </a:graphic>
      </p:graphicFrame>
      <p:sp>
        <p:nvSpPr>
          <p:cNvPr id="57" name="Rounded Rectangle 25">
            <a:extLst>
              <a:ext uri="{FF2B5EF4-FFF2-40B4-BE49-F238E27FC236}">
                <a16:creationId xmlns:a16="http://schemas.microsoft.com/office/drawing/2014/main" id="{387FEB0D-CA03-4B87-B4EE-AE5A49E8E6F6}"/>
              </a:ext>
            </a:extLst>
          </p:cNvPr>
          <p:cNvSpPr/>
          <p:nvPr/>
        </p:nvSpPr>
        <p:spPr>
          <a:xfrm>
            <a:off x="5701816" y="864833"/>
            <a:ext cx="6304606" cy="469292"/>
          </a:xfrm>
          <a:prstGeom prst="roundRect">
            <a:avLst>
              <a:gd name="adj" fmla="val 34536"/>
            </a:avLst>
          </a:prstGeom>
          <a:gradFill>
            <a:gsLst>
              <a:gs pos="0">
                <a:srgbClr val="0645AF"/>
              </a:gs>
              <a:gs pos="100000">
                <a:srgbClr val="8C37A4"/>
              </a:gs>
            </a:gsLst>
            <a:lin ang="18900000" scaled="1"/>
          </a:gradFill>
          <a:ln>
            <a:noFill/>
          </a:ln>
        </p:spPr>
        <p:txBody>
          <a:bodyPr vert="horz" wrap="square" lIns="91440" tIns="45720" rIns="91440" bIns="45720" numCol="1" anchor="t" anchorCtr="0" compatLnSpc="1"/>
          <a:lstStyle/>
          <a:p>
            <a:pPr lvl="0" algn="ctr" defTabSz="457200">
              <a:defRPr/>
            </a:pPr>
            <a:r>
              <a:rPr lang="en-US" altLang="zh-CN"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Basis of Evaluation </a:t>
            </a:r>
            <a:r>
              <a:rPr lang="zh-CN" altLang="en-US"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en-US" altLang="zh-CN"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Y.3173 P12</a:t>
            </a:r>
            <a:r>
              <a:rPr lang="zh-CN" altLang="en-US"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en-US" altLang="zh-CN"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Table 7-1</a:t>
            </a:r>
            <a:endParaRPr lang="zh-CN" altLang="en-US" b="1"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58" name="组合 57">
            <a:extLst>
              <a:ext uri="{FF2B5EF4-FFF2-40B4-BE49-F238E27FC236}">
                <a16:creationId xmlns:a16="http://schemas.microsoft.com/office/drawing/2014/main" id="{0299E7C2-5002-F947-B722-2EB9759E06FE}"/>
              </a:ext>
            </a:extLst>
          </p:cNvPr>
          <p:cNvGrpSpPr/>
          <p:nvPr/>
        </p:nvGrpSpPr>
        <p:grpSpPr>
          <a:xfrm>
            <a:off x="5686282" y="1431948"/>
            <a:ext cx="6304616" cy="603097"/>
            <a:chOff x="549707" y="549955"/>
            <a:chExt cx="3888437" cy="2160252"/>
          </a:xfrm>
        </p:grpSpPr>
        <p:sp>
          <p:nvSpPr>
            <p:cNvPr id="59" name="圆角矩形 6">
              <a:extLst>
                <a:ext uri="{FF2B5EF4-FFF2-40B4-BE49-F238E27FC236}">
                  <a16:creationId xmlns:a16="http://schemas.microsoft.com/office/drawing/2014/main" id="{E9E6C862-140A-0A42-BFA6-8A444E5206B0}"/>
                </a:ext>
              </a:extLst>
            </p:cNvPr>
            <p:cNvSpPr/>
            <p:nvPr/>
          </p:nvSpPr>
          <p:spPr>
            <a:xfrm>
              <a:off x="549712" y="549955"/>
              <a:ext cx="3888432" cy="2022247"/>
            </a:xfrm>
            <a:prstGeom prst="roundRect">
              <a:avLst>
                <a:gd name="adj" fmla="val 833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60" name="直接连接符 43">
              <a:extLst>
                <a:ext uri="{FF2B5EF4-FFF2-40B4-BE49-F238E27FC236}">
                  <a16:creationId xmlns:a16="http://schemas.microsoft.com/office/drawing/2014/main" id="{3F39A030-CDF9-B244-88AD-0AECE31E0AC8}"/>
                </a:ext>
              </a:extLst>
            </p:cNvPr>
            <p:cNvCxnSpPr>
              <a:cxnSpLocks/>
            </p:cNvCxnSpPr>
            <p:nvPr/>
          </p:nvCxnSpPr>
          <p:spPr>
            <a:xfrm flipH="1">
              <a:off x="1380914" y="915566"/>
              <a:ext cx="2" cy="136381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Rectangle 13" descr="FD1DDF730CE4456e89755B07FE1653D0# #Rectangle 13">
              <a:extLst>
                <a:ext uri="{FF2B5EF4-FFF2-40B4-BE49-F238E27FC236}">
                  <a16:creationId xmlns:a16="http://schemas.microsoft.com/office/drawing/2014/main" id="{DC5FD3A7-1D69-CF4C-8E70-9718D2213062}"/>
                </a:ext>
              </a:extLst>
            </p:cNvPr>
            <p:cNvSpPr>
              <a:spLocks noChangeArrowheads="1"/>
            </p:cNvSpPr>
            <p:nvPr/>
          </p:nvSpPr>
          <p:spPr bwMode="auto">
            <a:xfrm>
              <a:off x="1442066" y="1056555"/>
              <a:ext cx="2976917" cy="165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285750" marR="0" lvl="0" indent="-285750" algn="l"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l"/>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Demand mappings are done by human, so the rating is Human.</a:t>
              </a:r>
            </a:p>
          </p:txBody>
        </p:sp>
        <p:sp>
          <p:nvSpPr>
            <p:cNvPr id="62" name="椭圆 61">
              <a:extLst>
                <a:ext uri="{FF2B5EF4-FFF2-40B4-BE49-F238E27FC236}">
                  <a16:creationId xmlns:a16="http://schemas.microsoft.com/office/drawing/2014/main" id="{8F484637-F54D-454E-8DBF-17B49ABDF7E0}"/>
                </a:ext>
              </a:extLst>
            </p:cNvPr>
            <p:cNvSpPr/>
            <p:nvPr/>
          </p:nvSpPr>
          <p:spPr>
            <a:xfrm>
              <a:off x="549707" y="755622"/>
              <a:ext cx="812044" cy="157185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b="1">
                  <a:solidFill>
                    <a:srgbClr val="FF0000"/>
                  </a:solidFill>
                </a:rPr>
                <a:t>Demand mapping </a:t>
              </a:r>
              <a:r>
                <a:rPr lang="zh-CN" altLang="en-US" sz="1200" b="1" dirty="0">
                  <a:solidFill>
                    <a:srgbClr val="FF0000"/>
                  </a:solidFill>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grpSp>
      <p:grpSp>
        <p:nvGrpSpPr>
          <p:cNvPr id="63" name="组合 62">
            <a:extLst>
              <a:ext uri="{FF2B5EF4-FFF2-40B4-BE49-F238E27FC236}">
                <a16:creationId xmlns:a16="http://schemas.microsoft.com/office/drawing/2014/main" id="{F6D5934E-0531-874D-BD0B-87D82C69AE1A}"/>
              </a:ext>
            </a:extLst>
          </p:cNvPr>
          <p:cNvGrpSpPr/>
          <p:nvPr/>
        </p:nvGrpSpPr>
        <p:grpSpPr>
          <a:xfrm>
            <a:off x="5655217" y="2067317"/>
            <a:ext cx="6335680" cy="637392"/>
            <a:chOff x="530547" y="2859778"/>
            <a:chExt cx="3907597" cy="2283087"/>
          </a:xfrm>
        </p:grpSpPr>
        <p:sp>
          <p:nvSpPr>
            <p:cNvPr id="64" name="圆角矩形 11">
              <a:extLst>
                <a:ext uri="{FF2B5EF4-FFF2-40B4-BE49-F238E27FC236}">
                  <a16:creationId xmlns:a16="http://schemas.microsoft.com/office/drawing/2014/main" id="{A04362B1-BC82-634B-8CDB-293D87EE667E}"/>
                </a:ext>
              </a:extLst>
            </p:cNvPr>
            <p:cNvSpPr/>
            <p:nvPr/>
          </p:nvSpPr>
          <p:spPr>
            <a:xfrm>
              <a:off x="549712" y="2859778"/>
              <a:ext cx="3888432" cy="2022245"/>
            </a:xfrm>
            <a:prstGeom prst="roundRect">
              <a:avLst>
                <a:gd name="adj" fmla="val 8636"/>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65" name="直接连接符 39">
              <a:extLst>
                <a:ext uri="{FF2B5EF4-FFF2-40B4-BE49-F238E27FC236}">
                  <a16:creationId xmlns:a16="http://schemas.microsoft.com/office/drawing/2014/main" id="{5383B378-979A-B748-9913-98C0C7C7628C}"/>
                </a:ext>
              </a:extLst>
            </p:cNvPr>
            <p:cNvCxnSpPr>
              <a:cxnSpLocks/>
            </p:cNvCxnSpPr>
            <p:nvPr/>
          </p:nvCxnSpPr>
          <p:spPr>
            <a:xfrm flipH="1">
              <a:off x="1380916" y="3075806"/>
              <a:ext cx="2" cy="1494976"/>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Rectangle 13" descr="FD1DDF730CE4456e89755B07FE1653D0# #Rectangle 13">
              <a:extLst>
                <a:ext uri="{FF2B5EF4-FFF2-40B4-BE49-F238E27FC236}">
                  <a16:creationId xmlns:a16="http://schemas.microsoft.com/office/drawing/2014/main" id="{FB7490CA-2E65-064F-9AD3-E43E839CD53C}"/>
                </a:ext>
              </a:extLst>
            </p:cNvPr>
            <p:cNvSpPr>
              <a:spLocks noChangeArrowheads="1"/>
            </p:cNvSpPr>
            <p:nvPr/>
          </p:nvSpPr>
          <p:spPr bwMode="auto">
            <a:xfrm>
              <a:off x="1442068" y="3075807"/>
              <a:ext cx="2965205" cy="2067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285750" marR="0" lvl="0" indent="-285750" algn="l"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l"/>
                <a:tabLst/>
                <a:defRPr/>
              </a:pPr>
              <a:r>
                <a:rPr kumimoji="0" lang="en-US" altLang="zh-CN" sz="10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The topology optimization scheme given by the system needs people to evaluate and verify, and then decide whether to implement it, so the rating is H&amp;S.</a:t>
              </a:r>
            </a:p>
          </p:txBody>
        </p:sp>
        <p:sp>
          <p:nvSpPr>
            <p:cNvPr id="67" name="椭圆 66">
              <a:extLst>
                <a:ext uri="{FF2B5EF4-FFF2-40B4-BE49-F238E27FC236}">
                  <a16:creationId xmlns:a16="http://schemas.microsoft.com/office/drawing/2014/main" id="{08EF4A01-A678-824F-928A-9B76E5B0D3E2}"/>
                </a:ext>
              </a:extLst>
            </p:cNvPr>
            <p:cNvSpPr/>
            <p:nvPr/>
          </p:nvSpPr>
          <p:spPr>
            <a:xfrm>
              <a:off x="530547" y="3080808"/>
              <a:ext cx="831203" cy="148997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200" b="1">
                  <a:solidFill>
                    <a:srgbClr val="FF0000"/>
                  </a:solidFill>
                </a:rPr>
                <a:t>Decision</a:t>
              </a:r>
              <a:r>
                <a:rPr lang="en" altLang="zh-CN" sz="1200" b="1"/>
                <a:t> </a:t>
              </a:r>
              <a:r>
                <a:rPr lang="zh-CN" altLang="en-US" sz="1200" b="1" dirty="0">
                  <a:solidFill>
                    <a:srgbClr val="FF0000"/>
                  </a:solidFill>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grpSp>
      <p:grpSp>
        <p:nvGrpSpPr>
          <p:cNvPr id="68" name="组合 67">
            <a:extLst>
              <a:ext uri="{FF2B5EF4-FFF2-40B4-BE49-F238E27FC236}">
                <a16:creationId xmlns:a16="http://schemas.microsoft.com/office/drawing/2014/main" id="{85AF27EC-89B2-1741-A916-1F5DF69B495B}"/>
              </a:ext>
            </a:extLst>
          </p:cNvPr>
          <p:cNvGrpSpPr/>
          <p:nvPr/>
        </p:nvGrpSpPr>
        <p:grpSpPr>
          <a:xfrm>
            <a:off x="5686282" y="2692199"/>
            <a:ext cx="6304614" cy="582760"/>
            <a:chOff x="4654164" y="915562"/>
            <a:chExt cx="3888436" cy="2087405"/>
          </a:xfrm>
        </p:grpSpPr>
        <p:sp>
          <p:nvSpPr>
            <p:cNvPr id="69" name="圆角矩形 40">
              <a:extLst>
                <a:ext uri="{FF2B5EF4-FFF2-40B4-BE49-F238E27FC236}">
                  <a16:creationId xmlns:a16="http://schemas.microsoft.com/office/drawing/2014/main" id="{05B7520E-E246-5946-A06A-9AD08091EC29}"/>
                </a:ext>
              </a:extLst>
            </p:cNvPr>
            <p:cNvSpPr/>
            <p:nvPr/>
          </p:nvSpPr>
          <p:spPr>
            <a:xfrm>
              <a:off x="4654168" y="915562"/>
              <a:ext cx="3888432" cy="1945843"/>
            </a:xfrm>
            <a:prstGeom prst="roundRect">
              <a:avLst>
                <a:gd name="adj" fmla="val 9138"/>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70" name="直接连接符 35">
              <a:extLst>
                <a:ext uri="{FF2B5EF4-FFF2-40B4-BE49-F238E27FC236}">
                  <a16:creationId xmlns:a16="http://schemas.microsoft.com/office/drawing/2014/main" id="{668078E0-F72E-7044-A7EB-ED085ADB487E}"/>
                </a:ext>
              </a:extLst>
            </p:cNvPr>
            <p:cNvCxnSpPr/>
            <p:nvPr/>
          </p:nvCxnSpPr>
          <p:spPr>
            <a:xfrm>
              <a:off x="5485374" y="915566"/>
              <a:ext cx="0" cy="1152128"/>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Rectangle 13" descr="FD1DDF730CE4456e89755B07FE1653D0# #Rectangle 13">
              <a:extLst>
                <a:ext uri="{FF2B5EF4-FFF2-40B4-BE49-F238E27FC236}">
                  <a16:creationId xmlns:a16="http://schemas.microsoft.com/office/drawing/2014/main" id="{57F2B891-498C-3E4B-8E10-D662BB321C02}"/>
                </a:ext>
              </a:extLst>
            </p:cNvPr>
            <p:cNvSpPr>
              <a:spLocks noChangeArrowheads="1"/>
            </p:cNvSpPr>
            <p:nvPr/>
          </p:nvSpPr>
          <p:spPr bwMode="auto">
            <a:xfrm>
              <a:off x="5534816" y="935904"/>
              <a:ext cx="2976914" cy="20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285750" marR="0" lvl="0" indent="-285750" algn="l"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l"/>
                <a:tabLst/>
                <a:defRPr/>
              </a:pPr>
              <a:r>
                <a:rPr kumimoji="0" lang="en-US" altLang="zh-CN" sz="105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Data analysis requires people to choose specific analysis algorithms and analysis rules, and cannot be automatically selected and constructed by the system, so the rating is H&amp;S.</a:t>
              </a:r>
            </a:p>
          </p:txBody>
        </p:sp>
        <p:sp>
          <p:nvSpPr>
            <p:cNvPr id="72" name="椭圆 71">
              <a:extLst>
                <a:ext uri="{FF2B5EF4-FFF2-40B4-BE49-F238E27FC236}">
                  <a16:creationId xmlns:a16="http://schemas.microsoft.com/office/drawing/2014/main" id="{4F2E208C-8B30-0E41-9017-02CFE020EA4E}"/>
                </a:ext>
              </a:extLst>
            </p:cNvPr>
            <p:cNvSpPr/>
            <p:nvPr/>
          </p:nvSpPr>
          <p:spPr>
            <a:xfrm>
              <a:off x="4654164" y="1048340"/>
              <a:ext cx="812045" cy="148997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1400" b="1">
                  <a:solidFill>
                    <a:srgbClr val="FF0000"/>
                  </a:solidFill>
                </a:rPr>
                <a:t>Analysis </a:t>
              </a:r>
              <a:r>
                <a:rPr lang="zh-CN" altLang="en-US" sz="1100" b="1" dirty="0">
                  <a:solidFill>
                    <a:srgbClr val="FF0000"/>
                  </a:solidFill>
                  <a:latin typeface="微软雅黑" pitchFamily="34" charset="-122"/>
                  <a:ea typeface="微软雅黑" pitchFamily="34" charset="-122"/>
                </a:rPr>
                <a:t>：</a:t>
              </a:r>
              <a:endParaRPr lang="zh-CN" altLang="en-US" sz="1100" dirty="0">
                <a:solidFill>
                  <a:srgbClr val="FF0000"/>
                </a:solidFill>
                <a:latin typeface="微软雅黑" panose="020B0503020204020204" pitchFamily="34" charset="-122"/>
                <a:ea typeface="微软雅黑" panose="020B0503020204020204" pitchFamily="34" charset="-122"/>
              </a:endParaRPr>
            </a:p>
          </p:txBody>
        </p:sp>
      </p:grpSp>
      <p:grpSp>
        <p:nvGrpSpPr>
          <p:cNvPr id="73" name="组合 72">
            <a:extLst>
              <a:ext uri="{FF2B5EF4-FFF2-40B4-BE49-F238E27FC236}">
                <a16:creationId xmlns:a16="http://schemas.microsoft.com/office/drawing/2014/main" id="{C6F1FEAB-7E61-C24D-AB74-9859F2B797F7}"/>
              </a:ext>
            </a:extLst>
          </p:cNvPr>
          <p:cNvGrpSpPr/>
          <p:nvPr/>
        </p:nvGrpSpPr>
        <p:grpSpPr>
          <a:xfrm>
            <a:off x="5686286" y="3294964"/>
            <a:ext cx="6304607" cy="641495"/>
            <a:chOff x="549712" y="653931"/>
            <a:chExt cx="3888432" cy="2297787"/>
          </a:xfrm>
        </p:grpSpPr>
        <p:sp>
          <p:nvSpPr>
            <p:cNvPr id="74" name="圆角矩形 6">
              <a:extLst>
                <a:ext uri="{FF2B5EF4-FFF2-40B4-BE49-F238E27FC236}">
                  <a16:creationId xmlns:a16="http://schemas.microsoft.com/office/drawing/2014/main" id="{4225D81E-FEC4-2C4D-82EF-7FE47754271B}"/>
                </a:ext>
              </a:extLst>
            </p:cNvPr>
            <p:cNvSpPr/>
            <p:nvPr/>
          </p:nvSpPr>
          <p:spPr>
            <a:xfrm>
              <a:off x="549712" y="653931"/>
              <a:ext cx="3888432" cy="2022247"/>
            </a:xfrm>
            <a:prstGeom prst="roundRect">
              <a:avLst>
                <a:gd name="adj" fmla="val 833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75" name="直接连接符 48">
              <a:extLst>
                <a:ext uri="{FF2B5EF4-FFF2-40B4-BE49-F238E27FC236}">
                  <a16:creationId xmlns:a16="http://schemas.microsoft.com/office/drawing/2014/main" id="{CBC57631-1C60-014A-978D-5C96F945F630}"/>
                </a:ext>
              </a:extLst>
            </p:cNvPr>
            <p:cNvCxnSpPr>
              <a:cxnSpLocks/>
            </p:cNvCxnSpPr>
            <p:nvPr/>
          </p:nvCxnSpPr>
          <p:spPr>
            <a:xfrm flipH="1">
              <a:off x="1380914" y="915566"/>
              <a:ext cx="2" cy="136381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6" name="Rectangle 13" descr="FD1DDF730CE4456e89755B07FE1653D0# #Rectangle 13">
              <a:extLst>
                <a:ext uri="{FF2B5EF4-FFF2-40B4-BE49-F238E27FC236}">
                  <a16:creationId xmlns:a16="http://schemas.microsoft.com/office/drawing/2014/main" id="{B3EE999A-83BC-CE42-8CFE-C314BBFB0761}"/>
                </a:ext>
              </a:extLst>
            </p:cNvPr>
            <p:cNvSpPr>
              <a:spLocks noChangeArrowheads="1"/>
            </p:cNvSpPr>
            <p:nvPr/>
          </p:nvSpPr>
          <p:spPr bwMode="auto">
            <a:xfrm>
              <a:off x="1430358" y="801976"/>
              <a:ext cx="2976917" cy="214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285750" marR="0" lvl="0" indent="-285750" algn="l"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l"/>
                <a:tabLst/>
                <a:defRPr/>
              </a:pPr>
              <a:r>
                <a:rPr kumimoji="0" lang="en-US" altLang="zh-CN"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Data collection requires people to define fields and collection rules, and then the system automatically collects them, so the rating is H&amp;S.</a:t>
              </a:r>
            </a:p>
          </p:txBody>
        </p:sp>
        <p:sp>
          <p:nvSpPr>
            <p:cNvPr id="77" name="椭圆 76">
              <a:extLst>
                <a:ext uri="{FF2B5EF4-FFF2-40B4-BE49-F238E27FC236}">
                  <a16:creationId xmlns:a16="http://schemas.microsoft.com/office/drawing/2014/main" id="{9B652996-F455-4B4A-AEB1-47410BBA261B}"/>
                </a:ext>
              </a:extLst>
            </p:cNvPr>
            <p:cNvSpPr/>
            <p:nvPr/>
          </p:nvSpPr>
          <p:spPr>
            <a:xfrm>
              <a:off x="559290" y="788386"/>
              <a:ext cx="812045" cy="148997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100" b="1">
                  <a:solidFill>
                    <a:srgbClr val="FF0000"/>
                  </a:solidFill>
                </a:rPr>
                <a:t>Data collection </a:t>
              </a:r>
              <a:r>
                <a:rPr lang="zh-CN" altLang="en-US" sz="1000" b="1" dirty="0">
                  <a:solidFill>
                    <a:srgbClr val="FF0000"/>
                  </a:solidFill>
                  <a:latin typeface="微软雅黑" panose="020B0503020204020204" pitchFamily="34" charset="-122"/>
                  <a:ea typeface="微软雅黑" panose="020B0503020204020204" pitchFamily="34" charset="-122"/>
                </a:rPr>
                <a:t>：</a:t>
              </a:r>
              <a:endParaRPr lang="zh-CN" altLang="en-US" sz="1000" dirty="0">
                <a:solidFill>
                  <a:srgbClr val="FF0000"/>
                </a:solidFill>
                <a:latin typeface="微软雅黑" panose="020B0503020204020204" pitchFamily="34" charset="-122"/>
                <a:ea typeface="微软雅黑" panose="020B0503020204020204" pitchFamily="34" charset="-122"/>
              </a:endParaRPr>
            </a:p>
          </p:txBody>
        </p:sp>
      </p:grpSp>
      <p:grpSp>
        <p:nvGrpSpPr>
          <p:cNvPr id="78" name="组合 77">
            <a:extLst>
              <a:ext uri="{FF2B5EF4-FFF2-40B4-BE49-F238E27FC236}">
                <a16:creationId xmlns:a16="http://schemas.microsoft.com/office/drawing/2014/main" id="{9172A57E-E493-F64B-9926-90140CD3F4E2}"/>
              </a:ext>
            </a:extLst>
          </p:cNvPr>
          <p:cNvGrpSpPr/>
          <p:nvPr/>
        </p:nvGrpSpPr>
        <p:grpSpPr>
          <a:xfrm>
            <a:off x="5686283" y="3937816"/>
            <a:ext cx="6304610" cy="565614"/>
            <a:chOff x="549710" y="549955"/>
            <a:chExt cx="3888434" cy="2025986"/>
          </a:xfrm>
        </p:grpSpPr>
        <p:sp>
          <p:nvSpPr>
            <p:cNvPr id="79" name="圆角矩形 6">
              <a:extLst>
                <a:ext uri="{FF2B5EF4-FFF2-40B4-BE49-F238E27FC236}">
                  <a16:creationId xmlns:a16="http://schemas.microsoft.com/office/drawing/2014/main" id="{C19381D8-640C-DF45-B3FD-05C559F6B6F9}"/>
                </a:ext>
              </a:extLst>
            </p:cNvPr>
            <p:cNvSpPr/>
            <p:nvPr/>
          </p:nvSpPr>
          <p:spPr>
            <a:xfrm>
              <a:off x="549712" y="549955"/>
              <a:ext cx="3888432" cy="2022247"/>
            </a:xfrm>
            <a:prstGeom prst="roundRect">
              <a:avLst>
                <a:gd name="adj" fmla="val 833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80" name="直接连接符 53">
              <a:extLst>
                <a:ext uri="{FF2B5EF4-FFF2-40B4-BE49-F238E27FC236}">
                  <a16:creationId xmlns:a16="http://schemas.microsoft.com/office/drawing/2014/main" id="{228D0D3C-1032-EB44-A6AA-8E759F07283B}"/>
                </a:ext>
              </a:extLst>
            </p:cNvPr>
            <p:cNvCxnSpPr>
              <a:cxnSpLocks/>
            </p:cNvCxnSpPr>
            <p:nvPr/>
          </p:nvCxnSpPr>
          <p:spPr>
            <a:xfrm flipH="1">
              <a:off x="1380914" y="915566"/>
              <a:ext cx="2" cy="136381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Rectangle 13" descr="FD1DDF730CE4456e89755B07FE1653D0# #Rectangle 13">
              <a:extLst>
                <a:ext uri="{FF2B5EF4-FFF2-40B4-BE49-F238E27FC236}">
                  <a16:creationId xmlns:a16="http://schemas.microsoft.com/office/drawing/2014/main" id="{60062D41-E03D-AA42-AC64-AEAC3C4D5220}"/>
                </a:ext>
              </a:extLst>
            </p:cNvPr>
            <p:cNvSpPr>
              <a:spLocks noChangeArrowheads="1"/>
            </p:cNvSpPr>
            <p:nvPr/>
          </p:nvSpPr>
          <p:spPr bwMode="auto">
            <a:xfrm>
              <a:off x="1442068" y="756929"/>
              <a:ext cx="2976917" cy="181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285750" marR="0" lvl="0" indent="-285750" algn="l" defTabSz="914400" rtl="0" eaLnBrk="1" fontAlgn="auto" latinLnBrk="0" hangingPunct="1">
                <a:lnSpc>
                  <a:spcPct val="100000"/>
                </a:lnSpc>
                <a:spcBef>
                  <a:spcPts val="0"/>
                </a:spcBef>
                <a:spcAft>
                  <a:spcPts val="0"/>
                </a:spcAft>
                <a:buClr>
                  <a:srgbClr val="7030A0"/>
                </a:buClr>
                <a:buSzTx/>
                <a:buFont typeface="Wingdings" panose="05000000000000000000" pitchFamily="2" charset="2"/>
                <a:buChar char="l"/>
                <a:tabLst/>
                <a:defRPr/>
              </a:pPr>
              <a:r>
                <a:rPr kumimoji="0" lang="en-US" altLang="zh-CN"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Transmission topology optimization involves optical cable splicing. In the case of link disconnection, it can be realized through system use cases. In the case of link establishment, it is a manual operation, so it is rated as H&amp;S.</a:t>
              </a:r>
              <a:endParaRPr kumimoji="0" lang="zh-CN" alt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2" name="椭圆 81">
              <a:extLst>
                <a:ext uri="{FF2B5EF4-FFF2-40B4-BE49-F238E27FC236}">
                  <a16:creationId xmlns:a16="http://schemas.microsoft.com/office/drawing/2014/main" id="{AD4B8E04-8E4E-E84C-B56C-1F9D9430E301}"/>
                </a:ext>
              </a:extLst>
            </p:cNvPr>
            <p:cNvSpPr/>
            <p:nvPr/>
          </p:nvSpPr>
          <p:spPr>
            <a:xfrm>
              <a:off x="549710" y="789414"/>
              <a:ext cx="812043" cy="148997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900" b="1">
                  <a:solidFill>
                    <a:srgbClr val="FF0000"/>
                  </a:solidFill>
                </a:rPr>
                <a:t>Action implementation :</a:t>
              </a:r>
              <a:endParaRPr lang="en" altLang="zh-CN" sz="700">
                <a:solidFill>
                  <a:srgbClr val="FF0000"/>
                </a:solidFill>
              </a:endParaRPr>
            </a:p>
          </p:txBody>
        </p:sp>
      </p:grpSp>
    </p:spTree>
    <p:extLst>
      <p:ext uri="{BB962C8B-B14F-4D97-AF65-F5344CB8AC3E}">
        <p14:creationId xmlns:p14="http://schemas.microsoft.com/office/powerpoint/2010/main" val="271643166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770DA4CC-3C84-D94B-AC83-230EB1C9E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619" y="1291222"/>
            <a:ext cx="1229623" cy="122962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401111" cy="523220"/>
          </a:xfrm>
          <a:prstGeom prst="rect">
            <a:avLst/>
          </a:prstGeom>
          <a:noFill/>
        </p:spPr>
        <p:txBody>
          <a:bodyPr wrap="none" rtlCol="0">
            <a:spAutoFit/>
          </a:bodyPr>
          <a:lstStyle/>
          <a:p>
            <a:pPr lvl="0">
              <a:defRPr/>
            </a:pPr>
            <a:r>
              <a:rPr lang="en-US" altLang="zh-CN" sz="2600" b="1" dirty="0">
                <a:solidFill>
                  <a:prstClr val="white"/>
                </a:solidFill>
                <a:latin typeface="微软雅黑" pitchFamily="34" charset="-122"/>
                <a:ea typeface="微软雅黑" pitchFamily="34" charset="-122"/>
              </a:rPr>
              <a:t>Outlook——5G</a:t>
            </a:r>
            <a:r>
              <a:rPr lang="zh-CN" altLang="en-US" sz="2600" b="1" dirty="0">
                <a:solidFill>
                  <a:prstClr val="white"/>
                </a:solidFill>
                <a:latin typeface="微软雅黑" pitchFamily="34" charset="-122"/>
                <a:ea typeface="微软雅黑" pitchFamily="34" charset="-122"/>
              </a:rPr>
              <a:t>、</a:t>
            </a:r>
            <a:r>
              <a:rPr lang="en-US" altLang="zh-CN" sz="28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 Ecosphere </a:t>
            </a:r>
            <a:r>
              <a:rPr lang="zh-CN" altLang="en-US" sz="2600" b="1" dirty="0">
                <a:solidFill>
                  <a:prstClr val="white"/>
                </a:solidFill>
                <a:latin typeface="微软雅黑" pitchFamily="34" charset="-122"/>
                <a:ea typeface="微软雅黑" pitchFamily="34" charset="-122"/>
              </a:rPr>
              <a:t>、</a:t>
            </a:r>
            <a:r>
              <a:rPr lang="en-US" altLang="zh-CN" sz="2600" b="1" dirty="0" err="1">
                <a:solidFill>
                  <a:prstClr val="white"/>
                </a:solidFill>
                <a:latin typeface="微软雅黑" pitchFamily="34" charset="-122"/>
                <a:ea typeface="微软雅黑" pitchFamily="34" charset="-122"/>
              </a:rPr>
              <a:t>AItoB</a:t>
            </a:r>
            <a:endParaRPr lang="zh-CN" altLang="en-US" sz="2600" b="1" dirty="0">
              <a:solidFill>
                <a:prstClr val="white"/>
              </a:solidFill>
              <a:latin typeface="微软雅黑" pitchFamily="34" charset="-122"/>
              <a:ea typeface="微软雅黑" pitchFamily="34" charset="-122"/>
            </a:endParaRPr>
          </a:p>
        </p:txBody>
      </p:sp>
      <p:sp>
        <p:nvSpPr>
          <p:cNvPr id="6" name="矩形 47">
            <a:extLst>
              <a:ext uri="{FF2B5EF4-FFF2-40B4-BE49-F238E27FC236}">
                <a16:creationId xmlns:a16="http://schemas.microsoft.com/office/drawing/2014/main" id="{63ACB38A-7084-AD40-A022-C31CF0859187}"/>
              </a:ext>
            </a:extLst>
          </p:cNvPr>
          <p:cNvSpPr>
            <a:spLocks noChangeArrowheads="1"/>
          </p:cNvSpPr>
          <p:nvPr/>
        </p:nvSpPr>
        <p:spPr bwMode="auto">
          <a:xfrm>
            <a:off x="748090" y="3376822"/>
            <a:ext cx="3806493" cy="67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In CMCC, an ecosystem of people + platform + standards has been formed.</a:t>
            </a:r>
          </a:p>
        </p:txBody>
      </p:sp>
      <p:sp>
        <p:nvSpPr>
          <p:cNvPr id="7" name="矩形 3">
            <a:extLst>
              <a:ext uri="{FF2B5EF4-FFF2-40B4-BE49-F238E27FC236}">
                <a16:creationId xmlns:a16="http://schemas.microsoft.com/office/drawing/2014/main" id="{1A9CD7ED-4251-9148-897D-670FD5070675}"/>
              </a:ext>
            </a:extLst>
          </p:cNvPr>
          <p:cNvSpPr>
            <a:spLocks noChangeArrowheads="1"/>
          </p:cNvSpPr>
          <p:nvPr/>
        </p:nvSpPr>
        <p:spPr bwMode="auto">
          <a:xfrm>
            <a:off x="764613" y="2825165"/>
            <a:ext cx="132355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lvl="0">
              <a:spcBef>
                <a:spcPct val="0"/>
              </a:spcBef>
            </a:pPr>
            <a:r>
              <a:rPr lang="en-US" altLang="zh-CN"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Ecosphere</a:t>
            </a:r>
            <a:endParaRPr lang="zh-CN" altLang="en-US" b="1"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36A37D98-37C1-D54C-9B33-3D10E6BC0352}"/>
              </a:ext>
            </a:extLst>
          </p:cNvPr>
          <p:cNvSpPr/>
          <p:nvPr/>
        </p:nvSpPr>
        <p:spPr>
          <a:xfrm>
            <a:off x="823736" y="3286116"/>
            <a:ext cx="599800" cy="4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8186BD6-DA85-3A4D-AA90-242186185C60}"/>
              </a:ext>
            </a:extLst>
          </p:cNvPr>
          <p:cNvSpPr/>
          <p:nvPr/>
        </p:nvSpPr>
        <p:spPr>
          <a:xfrm>
            <a:off x="1438586" y="3286116"/>
            <a:ext cx="1215000" cy="40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lumMod val="85000"/>
                </a:schemeClr>
              </a:solidFill>
              <a:latin typeface="微软雅黑" panose="020B0503020204020204" pitchFamily="34" charset="-122"/>
              <a:ea typeface="微软雅黑" panose="020B0503020204020204" pitchFamily="34" charset="-122"/>
            </a:endParaRPr>
          </a:p>
        </p:txBody>
      </p:sp>
      <p:sp>
        <p:nvSpPr>
          <p:cNvPr id="10" name="矩形 47">
            <a:extLst>
              <a:ext uri="{FF2B5EF4-FFF2-40B4-BE49-F238E27FC236}">
                <a16:creationId xmlns:a16="http://schemas.microsoft.com/office/drawing/2014/main" id="{E563CFDF-1F74-F445-9C14-3C3F5A8D8BDB}"/>
              </a:ext>
            </a:extLst>
          </p:cNvPr>
          <p:cNvSpPr>
            <a:spLocks noChangeArrowheads="1"/>
          </p:cNvSpPr>
          <p:nvPr/>
        </p:nvSpPr>
        <p:spPr bwMode="auto">
          <a:xfrm>
            <a:off x="787018" y="5454702"/>
            <a:ext cx="3823015" cy="67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This study will provide an example for the </a:t>
            </a:r>
            <a:r>
              <a:rPr lang="en-US" altLang="zh-CN" sz="1400" b="1"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AItoB</a:t>
            </a: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model.</a:t>
            </a:r>
          </a:p>
        </p:txBody>
      </p:sp>
      <p:sp>
        <p:nvSpPr>
          <p:cNvPr id="12" name="矩形 3">
            <a:extLst>
              <a:ext uri="{FF2B5EF4-FFF2-40B4-BE49-F238E27FC236}">
                <a16:creationId xmlns:a16="http://schemas.microsoft.com/office/drawing/2014/main" id="{4C6C3D8E-83C7-5B42-BF0E-3B23E850B7BA}"/>
              </a:ext>
            </a:extLst>
          </p:cNvPr>
          <p:cNvSpPr>
            <a:spLocks noChangeArrowheads="1"/>
          </p:cNvSpPr>
          <p:nvPr/>
        </p:nvSpPr>
        <p:spPr bwMode="auto">
          <a:xfrm>
            <a:off x="803541" y="4846485"/>
            <a:ext cx="793088"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b="1"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AItoB</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a:extLst>
              <a:ext uri="{FF2B5EF4-FFF2-40B4-BE49-F238E27FC236}">
                <a16:creationId xmlns:a16="http://schemas.microsoft.com/office/drawing/2014/main" id="{4346A37E-2AB2-4B42-8D3B-F381A4FE4728}"/>
              </a:ext>
            </a:extLst>
          </p:cNvPr>
          <p:cNvSpPr/>
          <p:nvPr/>
        </p:nvSpPr>
        <p:spPr>
          <a:xfrm>
            <a:off x="862664" y="5307436"/>
            <a:ext cx="599800" cy="405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286C0E04-E218-7B48-8789-CA87AEDD0E3B}"/>
              </a:ext>
            </a:extLst>
          </p:cNvPr>
          <p:cNvSpPr/>
          <p:nvPr/>
        </p:nvSpPr>
        <p:spPr>
          <a:xfrm>
            <a:off x="1477514" y="5307436"/>
            <a:ext cx="1215000" cy="40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矩形 47">
            <a:extLst>
              <a:ext uri="{FF2B5EF4-FFF2-40B4-BE49-F238E27FC236}">
                <a16:creationId xmlns:a16="http://schemas.microsoft.com/office/drawing/2014/main" id="{63ACB38A-7084-AD40-A022-C31CF0859187}"/>
              </a:ext>
            </a:extLst>
          </p:cNvPr>
          <p:cNvSpPr>
            <a:spLocks noChangeArrowheads="1"/>
          </p:cNvSpPr>
          <p:nvPr/>
        </p:nvSpPr>
        <p:spPr bwMode="auto">
          <a:xfrm>
            <a:off x="803540" y="1405708"/>
            <a:ext cx="3806493" cy="1000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pPr>
            <a:r>
              <a:rPr kumimoji="1"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combination of communication maintenance and AI can accelerate the promotion of complex 5G network.</a:t>
            </a:r>
            <a:endPar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3">
            <a:extLst>
              <a:ext uri="{FF2B5EF4-FFF2-40B4-BE49-F238E27FC236}">
                <a16:creationId xmlns:a16="http://schemas.microsoft.com/office/drawing/2014/main" id="{1A9CD7ED-4251-9148-897D-670FD5070675}"/>
              </a:ext>
            </a:extLst>
          </p:cNvPr>
          <p:cNvSpPr>
            <a:spLocks noChangeArrowheads="1"/>
          </p:cNvSpPr>
          <p:nvPr/>
        </p:nvSpPr>
        <p:spPr bwMode="auto">
          <a:xfrm>
            <a:off x="820064" y="854051"/>
            <a:ext cx="457483"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5G</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a:extLst>
              <a:ext uri="{FF2B5EF4-FFF2-40B4-BE49-F238E27FC236}">
                <a16:creationId xmlns:a16="http://schemas.microsoft.com/office/drawing/2014/main" id="{36A37D98-37C1-D54C-9B33-3D10E6BC0352}"/>
              </a:ext>
            </a:extLst>
          </p:cNvPr>
          <p:cNvSpPr/>
          <p:nvPr/>
        </p:nvSpPr>
        <p:spPr>
          <a:xfrm>
            <a:off x="879187" y="1315002"/>
            <a:ext cx="599800" cy="40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8186BD6-DA85-3A4D-AA90-242186185C60}"/>
              </a:ext>
            </a:extLst>
          </p:cNvPr>
          <p:cNvSpPr/>
          <p:nvPr/>
        </p:nvSpPr>
        <p:spPr>
          <a:xfrm>
            <a:off x="1494037" y="1315002"/>
            <a:ext cx="1215000" cy="40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bg1">
                  <a:lumMod val="85000"/>
                </a:schemeClr>
              </a:solidFill>
              <a:latin typeface="微软雅黑" panose="020B0503020204020204" pitchFamily="34" charset="-122"/>
              <a:ea typeface="微软雅黑" panose="020B0503020204020204" pitchFamily="34" charset="-122"/>
            </a:endParaRPr>
          </a:p>
        </p:txBody>
      </p:sp>
      <p:sp>
        <p:nvSpPr>
          <p:cNvPr id="19" name="燕尾形 18">
            <a:extLst>
              <a:ext uri="{FF2B5EF4-FFF2-40B4-BE49-F238E27FC236}">
                <a16:creationId xmlns:a16="http://schemas.microsoft.com/office/drawing/2014/main" id="{1B047447-44C1-8847-BE03-F31AA0675BC3}"/>
              </a:ext>
            </a:extLst>
          </p:cNvPr>
          <p:cNvSpPr/>
          <p:nvPr/>
        </p:nvSpPr>
        <p:spPr>
          <a:xfrm>
            <a:off x="440899" y="893612"/>
            <a:ext cx="346119" cy="46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0" name="燕尾形 19">
            <a:extLst>
              <a:ext uri="{FF2B5EF4-FFF2-40B4-BE49-F238E27FC236}">
                <a16:creationId xmlns:a16="http://schemas.microsoft.com/office/drawing/2014/main" id="{2C98DDE6-348A-6448-8BCD-4B8824E5A532}"/>
              </a:ext>
            </a:extLst>
          </p:cNvPr>
          <p:cNvSpPr/>
          <p:nvPr/>
        </p:nvSpPr>
        <p:spPr>
          <a:xfrm>
            <a:off x="401971" y="2935384"/>
            <a:ext cx="346119" cy="46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燕尾形 20">
            <a:extLst>
              <a:ext uri="{FF2B5EF4-FFF2-40B4-BE49-F238E27FC236}">
                <a16:creationId xmlns:a16="http://schemas.microsoft.com/office/drawing/2014/main" id="{F51D5A0C-CA38-6542-BF78-0751C4AE7201}"/>
              </a:ext>
            </a:extLst>
          </p:cNvPr>
          <p:cNvSpPr/>
          <p:nvPr/>
        </p:nvSpPr>
        <p:spPr>
          <a:xfrm>
            <a:off x="440899" y="5060855"/>
            <a:ext cx="346119" cy="4618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pic>
        <p:nvPicPr>
          <p:cNvPr id="24" name="图片 23">
            <a:extLst>
              <a:ext uri="{FF2B5EF4-FFF2-40B4-BE49-F238E27FC236}">
                <a16:creationId xmlns:a16="http://schemas.microsoft.com/office/drawing/2014/main" id="{3CC0AC8A-EB0A-AB42-AC96-938308C1C957}"/>
              </a:ext>
            </a:extLst>
          </p:cNvPr>
          <p:cNvPicPr>
            <a:picLocks noChangeAspect="1"/>
          </p:cNvPicPr>
          <p:nvPr/>
        </p:nvPicPr>
        <p:blipFill>
          <a:blip r:embed="rId4"/>
          <a:stretch>
            <a:fillRect/>
          </a:stretch>
        </p:blipFill>
        <p:spPr>
          <a:xfrm>
            <a:off x="5018987" y="1317934"/>
            <a:ext cx="1539043" cy="1269711"/>
          </a:xfrm>
          <a:prstGeom prst="rect">
            <a:avLst/>
          </a:prstGeom>
        </p:spPr>
      </p:pic>
      <p:sp>
        <p:nvSpPr>
          <p:cNvPr id="25" name="右箭头 24">
            <a:extLst>
              <a:ext uri="{FF2B5EF4-FFF2-40B4-BE49-F238E27FC236}">
                <a16:creationId xmlns:a16="http://schemas.microsoft.com/office/drawing/2014/main" id="{C7BA926C-9991-9A40-BA02-96DE5BD6E645}"/>
              </a:ext>
            </a:extLst>
          </p:cNvPr>
          <p:cNvSpPr/>
          <p:nvPr/>
        </p:nvSpPr>
        <p:spPr>
          <a:xfrm>
            <a:off x="6249038" y="1355502"/>
            <a:ext cx="1135720" cy="1050858"/>
          </a:xfrm>
          <a:prstGeom prs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Only</a:t>
            </a:r>
            <a:r>
              <a:rPr kumimoji="1" lang="zh-CN" altLang="en-US" dirty="0">
                <a:latin typeface="微软雅黑" panose="020B0503020204020204" pitchFamily="34" charset="-122"/>
                <a:ea typeface="微软雅黑" panose="020B0503020204020204" pitchFamily="34" charset="-122"/>
                <a:sym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for</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a:extLst>
              <a:ext uri="{FF2B5EF4-FFF2-40B4-BE49-F238E27FC236}">
                <a16:creationId xmlns:a16="http://schemas.microsoft.com/office/drawing/2014/main" id="{7BDC4DBA-24B5-404E-A1D0-41093613D627}"/>
              </a:ext>
            </a:extLst>
          </p:cNvPr>
          <p:cNvPicPr>
            <a:picLocks noChangeAspect="1"/>
          </p:cNvPicPr>
          <p:nvPr/>
        </p:nvPicPr>
        <p:blipFill>
          <a:blip r:embed="rId5"/>
          <a:stretch>
            <a:fillRect/>
          </a:stretch>
        </p:blipFill>
        <p:spPr>
          <a:xfrm>
            <a:off x="8458532" y="1076155"/>
            <a:ext cx="1639498" cy="1229623"/>
          </a:xfrm>
          <a:prstGeom prst="rect">
            <a:avLst/>
          </a:prstGeom>
        </p:spPr>
      </p:pic>
      <p:pic>
        <p:nvPicPr>
          <p:cNvPr id="1040" name="Picture 16">
            <a:extLst>
              <a:ext uri="{FF2B5EF4-FFF2-40B4-BE49-F238E27FC236}">
                <a16:creationId xmlns:a16="http://schemas.microsoft.com/office/drawing/2014/main" id="{948FBD4D-8075-2A4C-92E4-933711950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8030" y="1076155"/>
            <a:ext cx="1996763" cy="1694033"/>
          </a:xfrm>
          <a:prstGeom prst="rect">
            <a:avLst/>
          </a:prstGeom>
          <a:noFill/>
          <a:extLst>
            <a:ext uri="{909E8E84-426E-40DD-AFC4-6F175D3DCCD1}">
              <a14:hiddenFill xmlns:a14="http://schemas.microsoft.com/office/drawing/2010/main">
                <a:solidFill>
                  <a:srgbClr val="FFFFFF"/>
                </a:solidFill>
              </a14:hiddenFill>
            </a:ext>
          </a:extLst>
        </p:spPr>
      </p:pic>
      <p:sp>
        <p:nvSpPr>
          <p:cNvPr id="28" name="右箭头 27">
            <a:extLst>
              <a:ext uri="{FF2B5EF4-FFF2-40B4-BE49-F238E27FC236}">
                <a16:creationId xmlns:a16="http://schemas.microsoft.com/office/drawing/2014/main" id="{3204C4A5-CEC1-3945-B84E-B72E7A270824}"/>
              </a:ext>
            </a:extLst>
          </p:cNvPr>
          <p:cNvSpPr/>
          <p:nvPr/>
        </p:nvSpPr>
        <p:spPr>
          <a:xfrm>
            <a:off x="8441851" y="1884526"/>
            <a:ext cx="1850368" cy="1050858"/>
          </a:xfrm>
          <a:prstGeom prst="rightArrow">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For</a:t>
            </a:r>
          </a:p>
          <a:p>
            <a:pPr algn="ctr"/>
            <a:r>
              <a:rPr kumimoji="1" lang="en-US" altLang="zh-CN" dirty="0">
                <a:latin typeface="微软雅黑" panose="020B0503020204020204" pitchFamily="34" charset="-122"/>
                <a:ea typeface="微软雅黑" panose="020B0503020204020204" pitchFamily="34" charset="-122"/>
                <a:sym typeface="微软雅黑" panose="020B0503020204020204" pitchFamily="34" charset="-122"/>
              </a:rPr>
              <a:t>everything</a:t>
            </a:r>
            <a:endParaRPr kumimoji="1"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42" name="Picture 18">
            <a:extLst>
              <a:ext uri="{FF2B5EF4-FFF2-40B4-BE49-F238E27FC236}">
                <a16:creationId xmlns:a16="http://schemas.microsoft.com/office/drawing/2014/main" id="{8127B150-3678-B243-BFA9-4FFE35A743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3309" y="3286116"/>
            <a:ext cx="1456550" cy="1091358"/>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D3F3430E-2F28-C547-8B36-C90BE3A212CB}"/>
              </a:ext>
            </a:extLst>
          </p:cNvPr>
          <p:cNvPicPr>
            <a:picLocks noChangeAspect="1"/>
          </p:cNvPicPr>
          <p:nvPr/>
        </p:nvPicPr>
        <p:blipFill>
          <a:blip r:embed="rId8"/>
          <a:stretch>
            <a:fillRect/>
          </a:stretch>
        </p:blipFill>
        <p:spPr>
          <a:xfrm>
            <a:off x="4972817" y="3286116"/>
            <a:ext cx="1529941" cy="1091358"/>
          </a:xfrm>
          <a:prstGeom prst="rect">
            <a:avLst/>
          </a:prstGeom>
        </p:spPr>
      </p:pic>
      <p:sp>
        <p:nvSpPr>
          <p:cNvPr id="37" name="矩形 47">
            <a:extLst>
              <a:ext uri="{FF2B5EF4-FFF2-40B4-BE49-F238E27FC236}">
                <a16:creationId xmlns:a16="http://schemas.microsoft.com/office/drawing/2014/main" id="{4212105F-DB47-F84E-AA52-EB17CF0A370C}"/>
              </a:ext>
            </a:extLst>
          </p:cNvPr>
          <p:cNvSpPr>
            <a:spLocks noChangeArrowheads="1"/>
          </p:cNvSpPr>
          <p:nvPr/>
        </p:nvSpPr>
        <p:spPr bwMode="auto">
          <a:xfrm>
            <a:off x="4972817" y="4397327"/>
            <a:ext cx="1529941" cy="35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lvl="0">
              <a:lnSpc>
                <a:spcPct val="150000"/>
              </a:lnSpc>
            </a:pPr>
            <a:r>
              <a:rPr lang="en-US" altLang="zh-CN" sz="14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Developer</a:t>
            </a:r>
          </a:p>
        </p:txBody>
      </p:sp>
      <p:sp>
        <p:nvSpPr>
          <p:cNvPr id="38" name="矩形 47">
            <a:extLst>
              <a:ext uri="{FF2B5EF4-FFF2-40B4-BE49-F238E27FC236}">
                <a16:creationId xmlns:a16="http://schemas.microsoft.com/office/drawing/2014/main" id="{4564FED4-2E25-3042-8E2E-464765CCF053}"/>
              </a:ext>
            </a:extLst>
          </p:cNvPr>
          <p:cNvSpPr>
            <a:spLocks noChangeArrowheads="1"/>
          </p:cNvSpPr>
          <p:nvPr/>
        </p:nvSpPr>
        <p:spPr bwMode="auto">
          <a:xfrm>
            <a:off x="8543309" y="4375007"/>
            <a:ext cx="1529941" cy="35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pPr>
            <a:r>
              <a:rPr lang="en-US" altLang="zh-CN" sz="1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Standards</a:t>
            </a:r>
            <a:endPar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47">
            <a:extLst>
              <a:ext uri="{FF2B5EF4-FFF2-40B4-BE49-F238E27FC236}">
                <a16:creationId xmlns:a16="http://schemas.microsoft.com/office/drawing/2014/main" id="{8E2BFDCD-2A4E-3F48-B769-AA1D84505732}"/>
              </a:ext>
            </a:extLst>
          </p:cNvPr>
          <p:cNvSpPr>
            <a:spLocks noChangeArrowheads="1"/>
          </p:cNvSpPr>
          <p:nvPr/>
        </p:nvSpPr>
        <p:spPr bwMode="auto">
          <a:xfrm>
            <a:off x="6891283" y="4397327"/>
            <a:ext cx="1529941" cy="35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Platform</a:t>
            </a:r>
          </a:p>
        </p:txBody>
      </p:sp>
      <p:pic>
        <p:nvPicPr>
          <p:cNvPr id="31" name="图片 30">
            <a:extLst>
              <a:ext uri="{FF2B5EF4-FFF2-40B4-BE49-F238E27FC236}">
                <a16:creationId xmlns:a16="http://schemas.microsoft.com/office/drawing/2014/main" id="{1609E667-7890-EE4A-AA94-5AB3C89810DC}"/>
              </a:ext>
            </a:extLst>
          </p:cNvPr>
          <p:cNvPicPr>
            <a:picLocks noChangeAspect="1"/>
          </p:cNvPicPr>
          <p:nvPr/>
        </p:nvPicPr>
        <p:blipFill>
          <a:blip r:embed="rId9"/>
          <a:stretch>
            <a:fillRect/>
          </a:stretch>
        </p:blipFill>
        <p:spPr>
          <a:xfrm>
            <a:off x="6899829" y="3286116"/>
            <a:ext cx="1254408" cy="1111211"/>
          </a:xfrm>
          <a:prstGeom prst="rect">
            <a:avLst/>
          </a:prstGeom>
        </p:spPr>
      </p:pic>
      <p:sp>
        <p:nvSpPr>
          <p:cNvPr id="32" name="十字形 31">
            <a:extLst>
              <a:ext uri="{FF2B5EF4-FFF2-40B4-BE49-F238E27FC236}">
                <a16:creationId xmlns:a16="http://schemas.microsoft.com/office/drawing/2014/main" id="{444B7054-E547-BD4C-B7D4-ED8075214220}"/>
              </a:ext>
            </a:extLst>
          </p:cNvPr>
          <p:cNvSpPr/>
          <p:nvPr/>
        </p:nvSpPr>
        <p:spPr>
          <a:xfrm>
            <a:off x="6552933" y="3651967"/>
            <a:ext cx="333253" cy="348343"/>
          </a:xfrm>
          <a:prstGeom prst="plus">
            <a:avLst>
              <a:gd name="adj" fmla="val 40679"/>
            </a:avLst>
          </a:prstGeom>
          <a:solidFill>
            <a:schemeClr val="accent5"/>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十字形 41">
            <a:extLst>
              <a:ext uri="{FF2B5EF4-FFF2-40B4-BE49-F238E27FC236}">
                <a16:creationId xmlns:a16="http://schemas.microsoft.com/office/drawing/2014/main" id="{AEB8AA32-0152-8B49-AAA4-36CB17FDFEFB}"/>
              </a:ext>
            </a:extLst>
          </p:cNvPr>
          <p:cNvSpPr/>
          <p:nvPr/>
        </p:nvSpPr>
        <p:spPr>
          <a:xfrm>
            <a:off x="8151943" y="3651967"/>
            <a:ext cx="333253" cy="348343"/>
          </a:xfrm>
          <a:prstGeom prst="plus">
            <a:avLst>
              <a:gd name="adj" fmla="val 40679"/>
            </a:avLst>
          </a:prstGeom>
          <a:solidFill>
            <a:schemeClr val="accent5"/>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等于 32">
            <a:extLst>
              <a:ext uri="{FF2B5EF4-FFF2-40B4-BE49-F238E27FC236}">
                <a16:creationId xmlns:a16="http://schemas.microsoft.com/office/drawing/2014/main" id="{17905D2D-CB91-DC43-B29D-F4A177BE63C6}"/>
              </a:ext>
            </a:extLst>
          </p:cNvPr>
          <p:cNvSpPr/>
          <p:nvPr/>
        </p:nvSpPr>
        <p:spPr>
          <a:xfrm>
            <a:off x="10012287" y="3645988"/>
            <a:ext cx="426233" cy="354322"/>
          </a:xfrm>
          <a:prstGeom prst="mathEqual">
            <a:avLst>
              <a:gd name="adj1" fmla="val 23520"/>
              <a:gd name="adj2" fmla="val 22914"/>
            </a:avLst>
          </a:prstGeom>
          <a:solidFill>
            <a:schemeClr val="accent5"/>
          </a:solid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5" name="图片 44">
            <a:extLst>
              <a:ext uri="{FF2B5EF4-FFF2-40B4-BE49-F238E27FC236}">
                <a16:creationId xmlns:a16="http://schemas.microsoft.com/office/drawing/2014/main" id="{5322D49A-1116-B44B-BA67-CD11144CACB1}"/>
              </a:ext>
            </a:extLst>
          </p:cNvPr>
          <p:cNvPicPr>
            <a:picLocks noChangeAspect="1"/>
          </p:cNvPicPr>
          <p:nvPr/>
        </p:nvPicPr>
        <p:blipFill>
          <a:blip r:embed="rId10"/>
          <a:stretch>
            <a:fillRect/>
          </a:stretch>
        </p:blipFill>
        <p:spPr>
          <a:xfrm>
            <a:off x="7637069" y="5099709"/>
            <a:ext cx="1568310" cy="1526302"/>
          </a:xfrm>
          <a:prstGeom prst="rect">
            <a:avLst/>
          </a:prstGeom>
        </p:spPr>
      </p:pic>
      <p:sp>
        <p:nvSpPr>
          <p:cNvPr id="46" name="圆角矩形标注 45">
            <a:extLst>
              <a:ext uri="{FF2B5EF4-FFF2-40B4-BE49-F238E27FC236}">
                <a16:creationId xmlns:a16="http://schemas.microsoft.com/office/drawing/2014/main" id="{D2071D8D-5A29-3548-8FC2-1064A7F246E2}"/>
              </a:ext>
            </a:extLst>
          </p:cNvPr>
          <p:cNvSpPr/>
          <p:nvPr/>
        </p:nvSpPr>
        <p:spPr>
          <a:xfrm>
            <a:off x="5018987" y="5192728"/>
            <a:ext cx="2270087" cy="1433283"/>
          </a:xfrm>
          <a:prstGeom prst="wedgeRoundRectCallout">
            <a:avLst>
              <a:gd name="adj1" fmla="val 74305"/>
              <a:gd name="adj2" fmla="val -24386"/>
              <a:gd name="adj3" fmla="val 16667"/>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600" dirty="0" err="1">
                <a:latin typeface="微软雅黑" panose="020B0503020204020204" pitchFamily="34" charset="-122"/>
                <a:ea typeface="微软雅黑" panose="020B0503020204020204" pitchFamily="34" charset="-122"/>
                <a:sym typeface="微软雅黑" panose="020B0503020204020204" pitchFamily="34" charset="-122"/>
              </a:rPr>
              <a:t>AItoC</a:t>
            </a:r>
            <a:r>
              <a:rPr kumimoji="1" lang="zh-CN" altLang="en-US" sz="1600"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lvl="0" algn="ctr">
              <a:defRPr/>
            </a:pPr>
            <a:r>
              <a:rPr kumimoji="1" lang="en-US" altLang="zh-CN" sz="16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To meet people’s needs and meet people’s living and working habits.</a:t>
            </a:r>
            <a:endParaRPr kumimoji="1" lang="zh-CN" altLang="en-US" sz="16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圆角矩形标注 52">
            <a:extLst>
              <a:ext uri="{FF2B5EF4-FFF2-40B4-BE49-F238E27FC236}">
                <a16:creationId xmlns:a16="http://schemas.microsoft.com/office/drawing/2014/main" id="{ADB25F31-07CF-E044-B106-FB6C0DAAB9D0}"/>
              </a:ext>
            </a:extLst>
          </p:cNvPr>
          <p:cNvSpPr/>
          <p:nvPr/>
        </p:nvSpPr>
        <p:spPr>
          <a:xfrm>
            <a:off x="9710553" y="5192727"/>
            <a:ext cx="2270087" cy="1433283"/>
          </a:xfrm>
          <a:prstGeom prst="wedgeRoundRectCallout">
            <a:avLst>
              <a:gd name="adj1" fmla="val -74541"/>
              <a:gd name="adj2" fmla="val -21348"/>
              <a:gd name="adj3" fmla="val 16667"/>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altLang="zh-CN" sz="1600" dirty="0" err="1">
                <a:latin typeface="微软雅黑" panose="020B0503020204020204" pitchFamily="34" charset="-122"/>
                <a:ea typeface="微软雅黑" panose="020B0503020204020204" pitchFamily="34" charset="-122"/>
                <a:sym typeface="微软雅黑" panose="020B0503020204020204" pitchFamily="34" charset="-122"/>
              </a:rPr>
              <a:t>AItoB</a:t>
            </a:r>
            <a:r>
              <a:rPr kumimoji="1" lang="zh-CN" altLang="en-US" sz="1600" dirty="0">
                <a:latin typeface="微软雅黑" panose="020B0503020204020204" pitchFamily="34" charset="-122"/>
                <a:ea typeface="微软雅黑" panose="020B0503020204020204" pitchFamily="34" charset="-122"/>
                <a:sym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lvl="0" algn="ctr">
              <a:defRPr/>
            </a:pPr>
            <a:r>
              <a:rPr kumimoji="1" lang="en-US" altLang="zh-CN" sz="16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To meet enterprises' needs with corporate standards and processes.</a:t>
            </a:r>
            <a:endParaRPr kumimoji="1" lang="zh-CN" altLang="en-US" sz="16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40" name="图示 39">
            <a:extLst>
              <a:ext uri="{FF2B5EF4-FFF2-40B4-BE49-F238E27FC236}">
                <a16:creationId xmlns:a16="http://schemas.microsoft.com/office/drawing/2014/main" id="{900C1E71-E101-044A-9794-AA865DB13CF1}"/>
              </a:ext>
            </a:extLst>
          </p:cNvPr>
          <p:cNvGraphicFramePr/>
          <p:nvPr>
            <p:extLst>
              <p:ext uri="{D42A27DB-BD31-4B8C-83A1-F6EECF244321}">
                <p14:modId xmlns:p14="http://schemas.microsoft.com/office/powerpoint/2010/main" val="2813569447"/>
              </p:ext>
            </p:extLst>
          </p:nvPr>
        </p:nvGraphicFramePr>
        <p:xfrm>
          <a:off x="10292220" y="3294754"/>
          <a:ext cx="1802574" cy="143457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80807327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ADE82F6-3AC2-48A4-8ECE-2CF81E0B5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3536" y="516705"/>
            <a:ext cx="1312164" cy="406486"/>
          </a:xfrm>
          <a:prstGeom prst="rect">
            <a:avLst/>
          </a:prstGeom>
        </p:spPr>
      </p:pic>
      <p:pic>
        <p:nvPicPr>
          <p:cNvPr id="2" name="图片 1">
            <a:extLst>
              <a:ext uri="{FF2B5EF4-FFF2-40B4-BE49-F238E27FC236}">
                <a16:creationId xmlns:a16="http://schemas.microsoft.com/office/drawing/2014/main" id="{AFBA902E-BC68-4FBD-A0BD-C7D44AA74C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4">
            <a:extLst>
              <a:ext uri="{FF2B5EF4-FFF2-40B4-BE49-F238E27FC236}">
                <a16:creationId xmlns:a16="http://schemas.microsoft.com/office/drawing/2014/main" id="{B2719DF9-F084-4964-80F4-1290A295B632}"/>
              </a:ext>
            </a:extLst>
          </p:cNvPr>
          <p:cNvSpPr txBox="1"/>
          <p:nvPr/>
        </p:nvSpPr>
        <p:spPr>
          <a:xfrm>
            <a:off x="2796862" y="2817091"/>
            <a:ext cx="1655722" cy="332022"/>
          </a:xfrm>
          <a:prstGeom prst="rect">
            <a:avLst/>
          </a:prstGeom>
          <a:noFill/>
        </p:spPr>
        <p:txBody>
          <a:bodyPr wrap="none" rtlCol="0">
            <a:noAutofit/>
          </a:bodyPr>
          <a:lstStyle>
            <a:defPPr>
              <a:defRPr lang="zh-CN"/>
            </a:defPPr>
            <a:lvl1pPr>
              <a:defRPr sz="1800">
                <a:solidFill>
                  <a:schemeClr val="tx1">
                    <a:lumMod val="75000"/>
                    <a:lumOff val="2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bg1"/>
                </a:solidFill>
                <a:effectLst/>
                <a:uLnTx/>
                <a:uFillTx/>
                <a:latin typeface="+mn-ea"/>
                <a:cs typeface="+mn-ea"/>
                <a:sym typeface="+mn-lt"/>
              </a:rPr>
              <a:t>END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1200" cap="none" spc="0" normalizeH="0" baseline="0" noProof="0" dirty="0">
              <a:ln>
                <a:noFill/>
              </a:ln>
              <a:solidFill>
                <a:schemeClr val="bg1"/>
              </a:solidFill>
              <a:effectLst/>
              <a:uLnTx/>
              <a:uFillTx/>
              <a:latin typeface="+mn-ea"/>
              <a:cs typeface="+mn-ea"/>
              <a:sym typeface="+mn-lt"/>
            </a:endParaRPr>
          </a:p>
        </p:txBody>
      </p:sp>
      <p:sp>
        <p:nvSpPr>
          <p:cNvPr id="8" name="TextBox 64">
            <a:extLst>
              <a:ext uri="{FF2B5EF4-FFF2-40B4-BE49-F238E27FC236}">
                <a16:creationId xmlns:a16="http://schemas.microsoft.com/office/drawing/2014/main" id="{195439EE-3A6D-4DA8-A2D4-58C574522ABB}"/>
              </a:ext>
            </a:extLst>
          </p:cNvPr>
          <p:cNvSpPr txBox="1"/>
          <p:nvPr/>
        </p:nvSpPr>
        <p:spPr>
          <a:xfrm>
            <a:off x="1244380" y="3316286"/>
            <a:ext cx="4666794" cy="648690"/>
          </a:xfrm>
          <a:prstGeom prst="rect">
            <a:avLst/>
          </a:prstGeom>
          <a:noFill/>
        </p:spPr>
        <p:txBody>
          <a:bodyPr wrap="none" rtlCol="0">
            <a:noAutofit/>
          </a:bodyPr>
          <a:lstStyle>
            <a:defPPr>
              <a:defRPr lang="zh-CN"/>
            </a:defPPr>
            <a:lvl1pPr>
              <a:defRPr sz="1800">
                <a:solidFill>
                  <a:schemeClr val="tx1">
                    <a:lumMod val="75000"/>
                    <a:lumOff val="25000"/>
                  </a:schemeClr>
                </a:solidFill>
              </a:defRPr>
            </a:lvl1pPr>
          </a:lstStyle>
          <a:p>
            <a:pPr lvl="0" algn="ctr" defTabSz="121914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Thanks</a:t>
            </a:r>
            <a:endParaRPr lang="zh-CN" altLang="en-US" sz="3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82936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554615"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Background——Problem Introduction</a:t>
            </a:r>
            <a:endParaRPr lang="zh-CN" altLang="en-US" sz="2600" b="1" dirty="0">
              <a:solidFill>
                <a:schemeClr val="bg1"/>
              </a:solidFill>
              <a:latin typeface="微软雅黑" pitchFamily="34" charset="-122"/>
              <a:ea typeface="微软雅黑" pitchFamily="34" charset="-122"/>
            </a:endParaRPr>
          </a:p>
        </p:txBody>
      </p:sp>
      <p:sp>
        <p:nvSpPr>
          <p:cNvPr id="2" name="Rectangle 1"/>
          <p:cNvSpPr>
            <a:spLocks noChangeArrowheads="1"/>
          </p:cNvSpPr>
          <p:nvPr/>
        </p:nvSpPr>
        <p:spPr bwMode="auto">
          <a:xfrm>
            <a:off x="0" y="90100"/>
            <a:ext cx="65" cy="276999"/>
          </a:xfrm>
          <a:prstGeom prst="rect">
            <a:avLst/>
          </a:prstGeom>
          <a:solidFill>
            <a:srgbClr val="B2E28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5906052" y="2067716"/>
            <a:ext cx="5945022" cy="646331"/>
          </a:xfrm>
          <a:prstGeom prst="rect">
            <a:avLst/>
          </a:prstGeom>
        </p:spPr>
        <p:txBody>
          <a:bodyPr wrap="square">
            <a:spAutoFit/>
          </a:bodyPr>
          <a:lstStyle/>
          <a:p>
            <a:r>
              <a:rPr lang="en-US" altLang="zh-CN" dirty="0">
                <a:solidFill>
                  <a:schemeClr val="bg1"/>
                </a:solidFill>
                <a:latin typeface="微软雅黑" panose="020B0503020204020204" pitchFamily="34" charset="-122"/>
                <a:ea typeface="微软雅黑" panose="020B0503020204020204" pitchFamily="34" charset="-122"/>
              </a:rPr>
              <a:t>Ex: </a:t>
            </a:r>
            <a:r>
              <a:rPr lang="en-US" altLang="zh-CN" dirty="0" err="1">
                <a:solidFill>
                  <a:schemeClr val="bg1"/>
                </a:solidFill>
                <a:latin typeface="微软雅黑" panose="020B0503020204020204" pitchFamily="34" charset="-122"/>
                <a:ea typeface="微软雅黑" panose="020B0503020204020204" pitchFamily="34" charset="-122"/>
              </a:rPr>
              <a:t>Kaili</a:t>
            </a:r>
            <a:r>
              <a:rPr lang="en-US" altLang="zh-CN" dirty="0">
                <a:solidFill>
                  <a:schemeClr val="bg1"/>
                </a:solidFill>
                <a:latin typeface="微软雅黑" panose="020B0503020204020204" pitchFamily="34" charset="-122"/>
                <a:ea typeface="微软雅黑" panose="020B0503020204020204" pitchFamily="34" charset="-122"/>
              </a:rPr>
              <a:t> PTN network consists of 3191 nodes, 913 rings</a:t>
            </a:r>
          </a:p>
        </p:txBody>
      </p:sp>
      <p:sp>
        <p:nvSpPr>
          <p:cNvPr id="5" name="矩形 4"/>
          <p:cNvSpPr/>
          <p:nvPr/>
        </p:nvSpPr>
        <p:spPr>
          <a:xfrm>
            <a:off x="9533726" y="3440354"/>
            <a:ext cx="1784784" cy="338554"/>
          </a:xfrm>
          <a:prstGeom prst="rect">
            <a:avLst/>
          </a:prstGeom>
        </p:spPr>
        <p:txBody>
          <a:bodyPr wrap="none">
            <a:spAutoFit/>
          </a:bodyPr>
          <a:lstStyle/>
          <a:p>
            <a:pPr marL="285750" indent="-285750">
              <a:buFont typeface="Wingdings" panose="05000000000000000000" pitchFamily="2" charset="2"/>
              <a:buChar char="l"/>
            </a:pPr>
            <a:r>
              <a:rPr lang="en-US" altLang="zh-CN" sz="1600" dirty="0">
                <a:solidFill>
                  <a:schemeClr val="bg1"/>
                </a:solidFill>
                <a:latin typeface="微软雅黑" panose="020B0503020204020204" pitchFamily="34" charset="-122"/>
                <a:ea typeface="微软雅黑" panose="020B0503020204020204" pitchFamily="34" charset="-122"/>
              </a:rPr>
              <a:t>High Load </a:t>
            </a:r>
            <a:r>
              <a:rPr lang="zh-CN" altLang="zh-CN" sz="1600" dirty="0">
                <a:solidFill>
                  <a:schemeClr val="bg1"/>
                </a:solidFill>
                <a:latin typeface="微软雅黑" panose="020B0503020204020204" pitchFamily="34" charset="-122"/>
                <a:ea typeface="微软雅黑" panose="020B0503020204020204" pitchFamily="34" charset="-122"/>
              </a:rPr>
              <a:t>82</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6424534" y="6113361"/>
            <a:ext cx="2169120" cy="338554"/>
          </a:xfrm>
          <a:prstGeom prst="rect">
            <a:avLst/>
          </a:prstGeom>
        </p:spPr>
        <p:txBody>
          <a:bodyPr wrap="none">
            <a:spAutoFit/>
          </a:bodyPr>
          <a:lstStyle/>
          <a:p>
            <a:pPr marL="285750" indent="-285750">
              <a:buFont typeface="Wingdings" panose="05000000000000000000" pitchFamily="2" charset="2"/>
              <a:buChar char="l"/>
            </a:pPr>
            <a:r>
              <a:rPr lang="en-US" altLang="zh-CN" sz="1600" dirty="0">
                <a:solidFill>
                  <a:schemeClr val="bg1"/>
                </a:solidFill>
                <a:latin typeface="微软雅黑" panose="020B0503020204020204" pitchFamily="34" charset="-122"/>
                <a:ea typeface="微软雅黑" panose="020B0503020204020204" pitchFamily="34" charset="-122"/>
              </a:rPr>
              <a:t>Normal Load </a:t>
            </a:r>
            <a:r>
              <a:rPr lang="zh-CN" altLang="zh-CN" sz="1600" dirty="0">
                <a:solidFill>
                  <a:schemeClr val="bg1"/>
                </a:solidFill>
                <a:latin typeface="微软雅黑" panose="020B0503020204020204" pitchFamily="34" charset="-122"/>
                <a:ea typeface="微软雅黑" panose="020B0503020204020204" pitchFamily="34" charset="-122"/>
              </a:rPr>
              <a:t>348</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5749350" y="3284258"/>
            <a:ext cx="1831271" cy="338554"/>
          </a:xfrm>
          <a:prstGeom prst="rect">
            <a:avLst/>
          </a:prstGeom>
        </p:spPr>
        <p:txBody>
          <a:bodyPr wrap="none">
            <a:spAutoFit/>
          </a:bodyPr>
          <a:lstStyle/>
          <a:p>
            <a:pPr marL="285750" indent="-285750">
              <a:buFont typeface="Wingdings" panose="05000000000000000000" pitchFamily="2" charset="2"/>
              <a:buChar char="l"/>
            </a:pPr>
            <a:r>
              <a:rPr lang="en-US" altLang="zh-CN" sz="1600" dirty="0">
                <a:solidFill>
                  <a:schemeClr val="bg1"/>
                </a:solidFill>
                <a:latin typeface="微软雅黑" panose="020B0503020204020204" pitchFamily="34" charset="-122"/>
                <a:ea typeface="微软雅黑" panose="020B0503020204020204" pitchFamily="34" charset="-122"/>
              </a:rPr>
              <a:t>Low Load </a:t>
            </a:r>
            <a:r>
              <a:rPr lang="zh-CN" altLang="zh-CN" sz="1600" dirty="0">
                <a:solidFill>
                  <a:schemeClr val="bg1"/>
                </a:solidFill>
                <a:latin typeface="微软雅黑" panose="020B0503020204020204" pitchFamily="34" charset="-122"/>
                <a:ea typeface="微软雅黑" panose="020B0503020204020204" pitchFamily="34" charset="-122"/>
              </a:rPr>
              <a:t>483</a:t>
            </a:r>
            <a:endParaRPr lang="zh-CN" altLang="en-US" sz="1600" dirty="0">
              <a:latin typeface="微软雅黑" panose="020B0503020204020204" pitchFamily="34" charset="-122"/>
              <a:ea typeface="微软雅黑" panose="020B0503020204020204" pitchFamily="34" charset="-122"/>
            </a:endParaRPr>
          </a:p>
        </p:txBody>
      </p:sp>
      <p:sp>
        <p:nvSpPr>
          <p:cNvPr id="8" name="线形标注 1(带强调线) 7"/>
          <p:cNvSpPr/>
          <p:nvPr/>
        </p:nvSpPr>
        <p:spPr>
          <a:xfrm>
            <a:off x="9432486" y="3516026"/>
            <a:ext cx="946363" cy="297724"/>
          </a:xfrm>
          <a:prstGeom prst="accentCallout1">
            <a:avLst>
              <a:gd name="adj1" fmla="val 50366"/>
              <a:gd name="adj2" fmla="val 5876"/>
              <a:gd name="adj3" fmla="val 78382"/>
              <a:gd name="adj4" fmla="val -80120"/>
            </a:avLst>
          </a:prstGeom>
          <a:noFill/>
          <a:ln w="19050">
            <a:solidFill>
              <a:srgbClr val="15A1D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线形标注 1(带强调线) 17"/>
          <p:cNvSpPr/>
          <p:nvPr/>
        </p:nvSpPr>
        <p:spPr>
          <a:xfrm>
            <a:off x="8658410" y="6109297"/>
            <a:ext cx="1247257" cy="297724"/>
          </a:xfrm>
          <a:prstGeom prst="accentCallout1">
            <a:avLst>
              <a:gd name="adj1" fmla="val 50366"/>
              <a:gd name="adj2" fmla="val 5876"/>
              <a:gd name="adj3" fmla="val -165626"/>
              <a:gd name="adj4" fmla="val 40584"/>
            </a:avLst>
          </a:prstGeom>
          <a:noFill/>
          <a:ln w="19050">
            <a:solidFill>
              <a:srgbClr val="ED7D3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线形标注 1(带强调线) 18"/>
          <p:cNvSpPr/>
          <p:nvPr/>
        </p:nvSpPr>
        <p:spPr>
          <a:xfrm>
            <a:off x="7925860" y="3324535"/>
            <a:ext cx="946363" cy="297724"/>
          </a:xfrm>
          <a:prstGeom prst="accentCallout1">
            <a:avLst>
              <a:gd name="adj1" fmla="val 50366"/>
              <a:gd name="adj2" fmla="val 5876"/>
              <a:gd name="adj3" fmla="val 135083"/>
              <a:gd name="adj4" fmla="val 28924"/>
            </a:avLst>
          </a:prstGeom>
          <a:noFill/>
          <a:ln w="19050">
            <a:solidFill>
              <a:srgbClr val="A5A5A5"/>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a:extLst>
              <a:ext uri="{FF2B5EF4-FFF2-40B4-BE49-F238E27FC236}">
                <a16:creationId xmlns:a16="http://schemas.microsoft.com/office/drawing/2014/main" id="{B386ABA4-B025-3847-A974-F5360FD4E9BC}"/>
              </a:ext>
            </a:extLst>
          </p:cNvPr>
          <p:cNvSpPr/>
          <p:nvPr/>
        </p:nvSpPr>
        <p:spPr>
          <a:xfrm>
            <a:off x="340753" y="768660"/>
            <a:ext cx="11510321" cy="128990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Transmission is the vessel of Telecommunication. To construct a highly efficient network, each node should be used efficiently to form the transmission network. While the actual situation is not the case.</a:t>
            </a:r>
            <a:r>
              <a:rPr lang="zh-CN" altLang="en-US" b="1" dirty="0">
                <a:solidFill>
                  <a:schemeClr val="bg1"/>
                </a:solidFill>
                <a:latin typeface="微软雅黑" panose="020B0503020204020204" pitchFamily="34" charset="-122"/>
                <a:ea typeface="微软雅黑" panose="020B0503020204020204" pitchFamily="34" charset="-122"/>
              </a:rPr>
              <a:t> </a:t>
            </a:r>
          </a:p>
        </p:txBody>
      </p:sp>
      <p:sp>
        <p:nvSpPr>
          <p:cNvPr id="16" name="矩形 15">
            <a:extLst>
              <a:ext uri="{FF2B5EF4-FFF2-40B4-BE49-F238E27FC236}">
                <a16:creationId xmlns:a16="http://schemas.microsoft.com/office/drawing/2014/main" id="{557383B3-3222-DB4E-B5F5-4A71FC1575A3}"/>
              </a:ext>
            </a:extLst>
          </p:cNvPr>
          <p:cNvSpPr/>
          <p:nvPr/>
        </p:nvSpPr>
        <p:spPr>
          <a:xfrm>
            <a:off x="519953" y="6360206"/>
            <a:ext cx="6180843" cy="307777"/>
          </a:xfrm>
          <a:prstGeom prst="rect">
            <a:avLst/>
          </a:prstGeom>
        </p:spPr>
        <p:txBody>
          <a:bodyPr wrap="square">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Note:  </a:t>
            </a:r>
            <a:r>
              <a:rPr lang="en-US" altLang="zh-CN" sz="1400" dirty="0" err="1">
                <a:solidFill>
                  <a:schemeClr val="bg1"/>
                </a:solidFill>
                <a:latin typeface="微软雅黑" panose="020B0503020204020204" pitchFamily="34" charset="-122"/>
                <a:ea typeface="微软雅黑" panose="020B0503020204020204" pitchFamily="34" charset="-122"/>
              </a:rPr>
              <a:t>Kaili</a:t>
            </a:r>
            <a:r>
              <a:rPr lang="en-US" altLang="zh-CN" sz="1400" dirty="0">
                <a:solidFill>
                  <a:schemeClr val="bg1"/>
                </a:solidFill>
                <a:latin typeface="微软雅黑" panose="020B0503020204020204" pitchFamily="34" charset="-122"/>
                <a:ea typeface="微软雅黑" panose="020B0503020204020204" pitchFamily="34" charset="-122"/>
              </a:rPr>
              <a:t> is one of the ten cities in Guizhou Province. </a:t>
            </a:r>
          </a:p>
        </p:txBody>
      </p:sp>
      <p:pic>
        <p:nvPicPr>
          <p:cNvPr id="10" name="图片 9">
            <a:extLst>
              <a:ext uri="{FF2B5EF4-FFF2-40B4-BE49-F238E27FC236}">
                <a16:creationId xmlns:a16="http://schemas.microsoft.com/office/drawing/2014/main" id="{7A32E9C0-435F-5145-828C-E2CE1B2E3AF1}"/>
              </a:ext>
            </a:extLst>
          </p:cNvPr>
          <p:cNvPicPr>
            <a:picLocks noChangeAspect="1"/>
          </p:cNvPicPr>
          <p:nvPr/>
        </p:nvPicPr>
        <p:blipFill>
          <a:blip r:embed="rId4"/>
          <a:stretch>
            <a:fillRect/>
          </a:stretch>
        </p:blipFill>
        <p:spPr>
          <a:xfrm>
            <a:off x="423074" y="2441112"/>
            <a:ext cx="2235200" cy="3314700"/>
          </a:xfrm>
          <a:prstGeom prst="rect">
            <a:avLst/>
          </a:prstGeom>
        </p:spPr>
      </p:pic>
      <p:pic>
        <p:nvPicPr>
          <p:cNvPr id="13" name="图片 12">
            <a:extLst>
              <a:ext uri="{FF2B5EF4-FFF2-40B4-BE49-F238E27FC236}">
                <a16:creationId xmlns:a16="http://schemas.microsoft.com/office/drawing/2014/main" id="{58AB5087-AB1D-7047-AB94-965D4D0AA797}"/>
              </a:ext>
            </a:extLst>
          </p:cNvPr>
          <p:cNvPicPr>
            <a:picLocks noChangeAspect="1"/>
          </p:cNvPicPr>
          <p:nvPr/>
        </p:nvPicPr>
        <p:blipFill>
          <a:blip r:embed="rId5"/>
          <a:stretch>
            <a:fillRect/>
          </a:stretch>
        </p:blipFill>
        <p:spPr>
          <a:xfrm>
            <a:off x="2658274" y="2441112"/>
            <a:ext cx="2534770" cy="3314699"/>
          </a:xfrm>
          <a:prstGeom prst="rect">
            <a:avLst/>
          </a:prstGeom>
        </p:spPr>
      </p:pic>
      <p:graphicFrame>
        <p:nvGraphicFramePr>
          <p:cNvPr id="17" name="图表 16">
            <a:extLst>
              <a:ext uri="{FF2B5EF4-FFF2-40B4-BE49-F238E27FC236}">
                <a16:creationId xmlns:a16="http://schemas.microsoft.com/office/drawing/2014/main" id="{93554FD7-9FD1-9A49-8D7A-0DE8629CD006}"/>
              </a:ext>
            </a:extLst>
          </p:cNvPr>
          <p:cNvGraphicFramePr>
            <a:graphicFrameLocks/>
          </p:cNvGraphicFramePr>
          <p:nvPr>
            <p:extLst>
              <p:ext uri="{D42A27DB-BD31-4B8C-83A1-F6EECF244321}">
                <p14:modId xmlns:p14="http://schemas.microsoft.com/office/powerpoint/2010/main" val="2287010742"/>
              </p:ext>
            </p:extLst>
          </p:nvPr>
        </p:nvGraphicFramePr>
        <p:xfrm>
          <a:off x="6489290" y="2714048"/>
          <a:ext cx="5361784" cy="339525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67440745"/>
      </p:ext>
    </p:extLst>
  </p:cSld>
  <p:clrMapOvr>
    <a:overrideClrMapping bg1="lt1" tx1="dk1" bg2="lt2" tx2="dk2" accent1="accent1" accent2="accent2" accent3="accent3" accent4="accent4" accent5="accent5" accent6="accent6" hlink="hlink" folHlink="folHlink"/>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645987"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Background——Optimization problem</a:t>
            </a:r>
            <a:endParaRPr lang="zh-CN" altLang="en-US" sz="2600" b="1" dirty="0">
              <a:solidFill>
                <a:schemeClr val="bg1"/>
              </a:solidFill>
              <a:latin typeface="微软雅黑" pitchFamily="34" charset="-122"/>
              <a:ea typeface="微软雅黑" pitchFamily="34" charset="-122"/>
            </a:endParaRPr>
          </a:p>
        </p:txBody>
      </p:sp>
      <p:sp>
        <p:nvSpPr>
          <p:cNvPr id="2" name="Rectangle 1"/>
          <p:cNvSpPr>
            <a:spLocks noChangeArrowheads="1"/>
          </p:cNvSpPr>
          <p:nvPr/>
        </p:nvSpPr>
        <p:spPr bwMode="auto">
          <a:xfrm>
            <a:off x="0" y="90100"/>
            <a:ext cx="65" cy="276999"/>
          </a:xfrm>
          <a:prstGeom prst="rect">
            <a:avLst/>
          </a:prstGeom>
          <a:solidFill>
            <a:srgbClr val="B2E28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矩形 13">
            <a:extLst>
              <a:ext uri="{FF2B5EF4-FFF2-40B4-BE49-F238E27FC236}">
                <a16:creationId xmlns:a16="http://schemas.microsoft.com/office/drawing/2014/main" id="{B386ABA4-B025-3847-A974-F5360FD4E9BC}"/>
              </a:ext>
            </a:extLst>
          </p:cNvPr>
          <p:cNvSpPr/>
          <p:nvPr/>
        </p:nvSpPr>
        <p:spPr>
          <a:xfrm>
            <a:off x="340753" y="768660"/>
            <a:ext cx="11510321" cy="87440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As the network becomes more complex, topology optimization cannot be fully completed. Only local adjustment or node expansion can be used to solve the high-load ring problem and avoid affecting the business.</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BB49FE2D-8BCE-EF41-BA42-221499FBFB7E}"/>
              </a:ext>
            </a:extLst>
          </p:cNvPr>
          <p:cNvSpPr/>
          <p:nvPr/>
        </p:nvSpPr>
        <p:spPr>
          <a:xfrm>
            <a:off x="318629" y="2145874"/>
            <a:ext cx="7921214"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Possible Topologies=Nodes</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 Links</a:t>
            </a:r>
            <a:endParaRPr lang="zh-CN" altLang="en-US" b="1" dirty="0">
              <a:solidFill>
                <a:schemeClr val="bg1"/>
              </a:solidFill>
              <a:latin typeface="微软雅黑" panose="020B0503020204020204" pitchFamily="34" charset="-122"/>
              <a:ea typeface="微软雅黑" panose="020B0503020204020204" pitchFamily="34" charset="-122"/>
            </a:endParaRPr>
          </a:p>
        </p:txBody>
      </p:sp>
      <p:graphicFrame>
        <p:nvGraphicFramePr>
          <p:cNvPr id="5" name="表格 5">
            <a:extLst>
              <a:ext uri="{FF2B5EF4-FFF2-40B4-BE49-F238E27FC236}">
                <a16:creationId xmlns:a16="http://schemas.microsoft.com/office/drawing/2014/main" id="{79F7C199-F7D7-1046-8FB0-E493F77AAA07}"/>
              </a:ext>
            </a:extLst>
          </p:cNvPr>
          <p:cNvGraphicFramePr>
            <a:graphicFrameLocks noGrp="1"/>
          </p:cNvGraphicFramePr>
          <p:nvPr/>
        </p:nvGraphicFramePr>
        <p:xfrm>
          <a:off x="420698" y="3221979"/>
          <a:ext cx="5675215" cy="2062480"/>
        </p:xfrm>
        <a:graphic>
          <a:graphicData uri="http://schemas.openxmlformats.org/drawingml/2006/table">
            <a:tbl>
              <a:tblPr firstRow="1" bandRow="1">
                <a:tableStyleId>{5C22544A-7EE6-4342-B048-85BDC9FD1C3A}</a:tableStyleId>
              </a:tblPr>
              <a:tblGrid>
                <a:gridCol w="1135043">
                  <a:extLst>
                    <a:ext uri="{9D8B030D-6E8A-4147-A177-3AD203B41FA5}">
                      <a16:colId xmlns:a16="http://schemas.microsoft.com/office/drawing/2014/main" val="1593130315"/>
                    </a:ext>
                  </a:extLst>
                </a:gridCol>
                <a:gridCol w="1135043">
                  <a:extLst>
                    <a:ext uri="{9D8B030D-6E8A-4147-A177-3AD203B41FA5}">
                      <a16:colId xmlns:a16="http://schemas.microsoft.com/office/drawing/2014/main" val="2116737179"/>
                    </a:ext>
                  </a:extLst>
                </a:gridCol>
                <a:gridCol w="1135043">
                  <a:extLst>
                    <a:ext uri="{9D8B030D-6E8A-4147-A177-3AD203B41FA5}">
                      <a16:colId xmlns:a16="http://schemas.microsoft.com/office/drawing/2014/main" val="1609265627"/>
                    </a:ext>
                  </a:extLst>
                </a:gridCol>
                <a:gridCol w="1135043">
                  <a:extLst>
                    <a:ext uri="{9D8B030D-6E8A-4147-A177-3AD203B41FA5}">
                      <a16:colId xmlns:a16="http://schemas.microsoft.com/office/drawing/2014/main" val="1449256303"/>
                    </a:ext>
                  </a:extLst>
                </a:gridCol>
                <a:gridCol w="1135043">
                  <a:extLst>
                    <a:ext uri="{9D8B030D-6E8A-4147-A177-3AD203B41FA5}">
                      <a16:colId xmlns:a16="http://schemas.microsoft.com/office/drawing/2014/main" val="2548485362"/>
                    </a:ext>
                  </a:extLst>
                </a:gridCol>
              </a:tblGrid>
              <a:tr h="370840">
                <a:tc>
                  <a:txBody>
                    <a:bodyPr/>
                    <a:lstStyle/>
                    <a:p>
                      <a:r>
                        <a:rPr lang="en-US" altLang="zh-CN" sz="1600" dirty="0"/>
                        <a:t>Possible Topology</a:t>
                      </a:r>
                      <a:endParaRPr lang="zh-CN" altLang="en-US" sz="1600" dirty="0"/>
                    </a:p>
                  </a:txBody>
                  <a:tcPr/>
                </a:tc>
                <a:tc>
                  <a:txBody>
                    <a:bodyPr/>
                    <a:lstStyle/>
                    <a:p>
                      <a:r>
                        <a:rPr lang="en-US" altLang="zh-CN" sz="1600" dirty="0"/>
                        <a:t>9</a:t>
                      </a:r>
                      <a:r>
                        <a:rPr lang="zh-CN" altLang="en-US" sz="1600" dirty="0"/>
                        <a:t> </a:t>
                      </a:r>
                      <a:r>
                        <a:rPr lang="en-US" altLang="zh-CN" sz="1600" dirty="0"/>
                        <a:t>Nodes</a:t>
                      </a:r>
                      <a:endParaRPr lang="zh-CN" altLang="en-US" sz="1600" dirty="0"/>
                    </a:p>
                  </a:txBody>
                  <a:tcPr/>
                </a:tc>
                <a:tc>
                  <a:txBody>
                    <a:bodyPr/>
                    <a:lstStyle/>
                    <a:p>
                      <a:r>
                        <a:rPr lang="en-US" altLang="zh-CN" sz="1600" dirty="0"/>
                        <a:t>19</a:t>
                      </a:r>
                      <a:r>
                        <a:rPr lang="zh-CN" altLang="en-US" sz="1600" dirty="0"/>
                        <a:t> </a:t>
                      </a:r>
                      <a:r>
                        <a:rPr lang="en-US" altLang="zh-CN" sz="1600" dirty="0"/>
                        <a:t>Nodes</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29</a:t>
                      </a:r>
                      <a:r>
                        <a:rPr lang="zh-CN" altLang="en-US" sz="1600" dirty="0"/>
                        <a:t> </a:t>
                      </a:r>
                      <a:r>
                        <a:rPr lang="en-US" altLang="zh-CN" sz="1600" dirty="0"/>
                        <a:t>Nodes</a:t>
                      </a:r>
                      <a:endParaRPr lang="zh-CN" altLang="en-US" sz="1600" dirty="0"/>
                    </a:p>
                  </a:txBody>
                  <a:tcPr/>
                </a:tc>
                <a:tc>
                  <a:txBody>
                    <a:bodyPr/>
                    <a:lstStyle/>
                    <a:p>
                      <a:r>
                        <a:rPr lang="en-US" altLang="zh-CN" sz="1600" dirty="0"/>
                        <a:t>……</a:t>
                      </a:r>
                      <a:endParaRPr lang="zh-CN" altLang="en-US" sz="1600" dirty="0"/>
                    </a:p>
                  </a:txBody>
                  <a:tcPr/>
                </a:tc>
                <a:extLst>
                  <a:ext uri="{0D108BD9-81ED-4DB2-BD59-A6C34878D82A}">
                    <a16:rowId xmlns:a16="http://schemas.microsoft.com/office/drawing/2014/main" val="2269076549"/>
                  </a:ext>
                </a:extLst>
              </a:tr>
              <a:tr h="370840">
                <a:tc>
                  <a:txBody>
                    <a:bodyPr/>
                    <a:lstStyle/>
                    <a:p>
                      <a:r>
                        <a:rPr lang="en-US" altLang="zh-CN" dirty="0"/>
                        <a:t>3</a:t>
                      </a:r>
                      <a:r>
                        <a:rPr lang="zh-CN" altLang="en-US" dirty="0"/>
                        <a:t> </a:t>
                      </a:r>
                      <a:r>
                        <a:rPr lang="en-US" altLang="zh-CN" dirty="0"/>
                        <a:t>Links</a:t>
                      </a:r>
                      <a:endParaRPr lang="zh-CN" altLang="en-US" dirty="0"/>
                    </a:p>
                  </a:txBody>
                  <a:tcPr/>
                </a:tc>
                <a:tc>
                  <a:txBody>
                    <a:bodyPr/>
                    <a:lstStyle/>
                    <a:p>
                      <a:r>
                        <a:rPr lang="en-US" altLang="zh-CN" dirty="0"/>
                        <a:t>27</a:t>
                      </a:r>
                      <a:endParaRPr lang="zh-CN" altLang="en-US" dirty="0"/>
                    </a:p>
                  </a:txBody>
                  <a:tcPr/>
                </a:tc>
                <a:tc>
                  <a:txBody>
                    <a:bodyPr/>
                    <a:lstStyle/>
                    <a:p>
                      <a:r>
                        <a:rPr lang="en-US" altLang="zh-CN" dirty="0"/>
                        <a:t>57</a:t>
                      </a:r>
                      <a:endParaRPr lang="zh-CN" altLang="en-US" dirty="0"/>
                    </a:p>
                  </a:txBody>
                  <a:tcPr/>
                </a:tc>
                <a:tc>
                  <a:txBody>
                    <a:bodyPr/>
                    <a:lstStyle/>
                    <a:p>
                      <a:r>
                        <a:rPr lang="en-US" altLang="zh-CN" dirty="0"/>
                        <a:t>87</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txBody>
                  <a:tcPr/>
                </a:tc>
                <a:extLst>
                  <a:ext uri="{0D108BD9-81ED-4DB2-BD59-A6C34878D82A}">
                    <a16:rowId xmlns:a16="http://schemas.microsoft.com/office/drawing/2014/main" val="2819303163"/>
                  </a:ext>
                </a:extLst>
              </a:tr>
              <a:tr h="370840">
                <a:tc>
                  <a:txBody>
                    <a:bodyPr/>
                    <a:lstStyle/>
                    <a:p>
                      <a:r>
                        <a:rPr lang="en-US" altLang="zh-CN" dirty="0"/>
                        <a:t>6</a:t>
                      </a:r>
                      <a:r>
                        <a:rPr lang="zh-CN" altLang="en-US" dirty="0"/>
                        <a:t> </a:t>
                      </a:r>
                      <a:r>
                        <a:rPr lang="en-US" altLang="zh-CN" dirty="0"/>
                        <a:t>Links</a:t>
                      </a:r>
                      <a:endParaRPr lang="zh-CN" altLang="en-US" dirty="0"/>
                    </a:p>
                  </a:txBody>
                  <a:tcPr/>
                </a:tc>
                <a:tc>
                  <a:txBody>
                    <a:bodyPr/>
                    <a:lstStyle/>
                    <a:p>
                      <a:r>
                        <a:rPr lang="en-US" altLang="zh-CN" dirty="0"/>
                        <a:t>54</a:t>
                      </a:r>
                      <a:endParaRPr lang="zh-CN" altLang="en-US" dirty="0"/>
                    </a:p>
                  </a:txBody>
                  <a:tcPr/>
                </a:tc>
                <a:tc>
                  <a:txBody>
                    <a:bodyPr/>
                    <a:lstStyle/>
                    <a:p>
                      <a:r>
                        <a:rPr lang="en-US" altLang="zh-CN" dirty="0"/>
                        <a:t>114</a:t>
                      </a:r>
                      <a:endParaRPr lang="zh-CN" altLang="en-US" dirty="0"/>
                    </a:p>
                  </a:txBody>
                  <a:tcPr/>
                </a:tc>
                <a:tc>
                  <a:txBody>
                    <a:bodyPr/>
                    <a:lstStyle/>
                    <a:p>
                      <a:r>
                        <a:rPr lang="en-US" altLang="zh-CN" dirty="0"/>
                        <a:t>174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txBody>
                  <a:tcPr/>
                </a:tc>
                <a:extLst>
                  <a:ext uri="{0D108BD9-81ED-4DB2-BD59-A6C34878D82A}">
                    <a16:rowId xmlns:a16="http://schemas.microsoft.com/office/drawing/2014/main" val="2460156011"/>
                  </a:ext>
                </a:extLst>
              </a:tr>
              <a:tr h="370840">
                <a:tc>
                  <a:txBody>
                    <a:bodyPr/>
                    <a:lstStyle/>
                    <a:p>
                      <a:r>
                        <a:rPr lang="en-US" altLang="zh-CN" dirty="0"/>
                        <a:t>9 Links</a:t>
                      </a:r>
                      <a:endParaRPr lang="zh-CN" altLang="en-US" dirty="0"/>
                    </a:p>
                  </a:txBody>
                  <a:tcPr/>
                </a:tc>
                <a:tc>
                  <a:txBody>
                    <a:bodyPr/>
                    <a:lstStyle/>
                    <a:p>
                      <a:r>
                        <a:rPr lang="en-US" altLang="zh-CN" dirty="0"/>
                        <a:t>81</a:t>
                      </a:r>
                      <a:endParaRPr lang="zh-CN" altLang="en-US" dirty="0"/>
                    </a:p>
                  </a:txBody>
                  <a:tcPr/>
                </a:tc>
                <a:tc>
                  <a:txBody>
                    <a:bodyPr/>
                    <a:lstStyle/>
                    <a:p>
                      <a:r>
                        <a:rPr lang="en-US" altLang="zh-CN" dirty="0"/>
                        <a:t>171</a:t>
                      </a:r>
                      <a:endParaRPr lang="zh-CN" altLang="en-US" dirty="0"/>
                    </a:p>
                  </a:txBody>
                  <a:tcPr/>
                </a:tc>
                <a:tc>
                  <a:txBody>
                    <a:bodyPr/>
                    <a:lstStyle/>
                    <a:p>
                      <a:r>
                        <a:rPr lang="en-US" altLang="zh-CN" dirty="0"/>
                        <a:t>261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a:txBody>
                  <a:tcPr/>
                </a:tc>
                <a:extLst>
                  <a:ext uri="{0D108BD9-81ED-4DB2-BD59-A6C34878D82A}">
                    <a16:rowId xmlns:a16="http://schemas.microsoft.com/office/drawing/2014/main" val="24872002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a:t>
                      </a:r>
                      <a:endParaRPr lang="zh-CN" alt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tx1"/>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schemeClr val="tx1"/>
                        </a:solidFill>
                        <a:effectLst/>
                        <a:uLnTx/>
                        <a:uFillTx/>
                        <a:latin typeface="等线"/>
                        <a:ea typeface="等线"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tx1"/>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schemeClr val="tx1"/>
                        </a:solidFill>
                        <a:effectLst/>
                        <a:uLnTx/>
                        <a:uFillTx/>
                        <a:latin typeface="等线"/>
                        <a:ea typeface="等线"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tx1"/>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schemeClr val="tx1"/>
                        </a:solidFill>
                        <a:effectLst/>
                        <a:uLnTx/>
                        <a:uFillTx/>
                        <a:latin typeface="等线"/>
                        <a:ea typeface="等线"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tx1"/>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schemeClr val="tx1"/>
                        </a:solidFill>
                        <a:effectLst/>
                        <a:uLnTx/>
                        <a:uFillTx/>
                        <a:latin typeface="等线"/>
                        <a:ea typeface="等线" panose="02010600030101010101" pitchFamily="2" charset="-122"/>
                        <a:cs typeface="+mn-cs"/>
                      </a:endParaRPr>
                    </a:p>
                  </a:txBody>
                  <a:tcPr/>
                </a:tc>
                <a:extLst>
                  <a:ext uri="{0D108BD9-81ED-4DB2-BD59-A6C34878D82A}">
                    <a16:rowId xmlns:a16="http://schemas.microsoft.com/office/drawing/2014/main" val="278984283"/>
                  </a:ext>
                </a:extLst>
              </a:tr>
            </a:tbl>
          </a:graphicData>
        </a:graphic>
      </p:graphicFrame>
      <p:sp>
        <p:nvSpPr>
          <p:cNvPr id="26" name="矩形 25">
            <a:extLst>
              <a:ext uri="{FF2B5EF4-FFF2-40B4-BE49-F238E27FC236}">
                <a16:creationId xmlns:a16="http://schemas.microsoft.com/office/drawing/2014/main" id="{11F4C54F-D573-5844-8132-DAE3F40B8952}"/>
              </a:ext>
            </a:extLst>
          </p:cNvPr>
          <p:cNvSpPr/>
          <p:nvPr/>
        </p:nvSpPr>
        <p:spPr>
          <a:xfrm>
            <a:off x="6627377" y="2067716"/>
            <a:ext cx="5223697" cy="646331"/>
          </a:xfrm>
          <a:prstGeom prst="rect">
            <a:avLst/>
          </a:prstGeom>
        </p:spPr>
        <p:txBody>
          <a:bodyPr wrap="square">
            <a:spAutoFit/>
          </a:bodyPr>
          <a:lstStyle/>
          <a:p>
            <a:r>
              <a:rPr lang="en-US" altLang="zh-CN" dirty="0">
                <a:solidFill>
                  <a:schemeClr val="bg1"/>
                </a:solidFill>
                <a:latin typeface="微软雅黑" panose="020B0503020204020204" pitchFamily="34" charset="-122"/>
                <a:ea typeface="微软雅黑" panose="020B0503020204020204" pitchFamily="34" charset="-122"/>
              </a:rPr>
              <a:t>Ex: </a:t>
            </a:r>
            <a:r>
              <a:rPr lang="en-US" altLang="zh-CN" dirty="0" err="1">
                <a:solidFill>
                  <a:schemeClr val="bg1"/>
                </a:solidFill>
                <a:latin typeface="微软雅黑" panose="020B0503020204020204" pitchFamily="34" charset="-122"/>
                <a:ea typeface="微软雅黑" panose="020B0503020204020204" pitchFamily="34" charset="-122"/>
              </a:rPr>
              <a:t>Kaili</a:t>
            </a:r>
            <a:r>
              <a:rPr lang="en-US" altLang="zh-CN" dirty="0">
                <a:solidFill>
                  <a:schemeClr val="bg1"/>
                </a:solidFill>
                <a:latin typeface="微软雅黑" panose="020B0503020204020204" pitchFamily="34" charset="-122"/>
                <a:ea typeface="微软雅黑" panose="020B0503020204020204" pitchFamily="34" charset="-122"/>
              </a:rPr>
              <a:t> local network consists of 3191 nodes, 913 rings</a:t>
            </a:r>
          </a:p>
        </p:txBody>
      </p:sp>
      <p:sp>
        <p:nvSpPr>
          <p:cNvPr id="27" name="矩形 26">
            <a:extLst>
              <a:ext uri="{FF2B5EF4-FFF2-40B4-BE49-F238E27FC236}">
                <a16:creationId xmlns:a16="http://schemas.microsoft.com/office/drawing/2014/main" id="{9AEB5AF6-1F36-1740-8717-79261DFCE204}"/>
              </a:ext>
            </a:extLst>
          </p:cNvPr>
          <p:cNvSpPr/>
          <p:nvPr/>
        </p:nvSpPr>
        <p:spPr>
          <a:xfrm>
            <a:off x="7397811" y="2974587"/>
            <a:ext cx="3931038" cy="87440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Possible Transmission Network Number =3191</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913=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63E7FFBA-5182-144C-8552-B49FFDA7A208}"/>
              </a:ext>
            </a:extLst>
          </p:cNvPr>
          <p:cNvSpPr/>
          <p:nvPr/>
        </p:nvSpPr>
        <p:spPr>
          <a:xfrm>
            <a:off x="7407963" y="3844499"/>
            <a:ext cx="3931038" cy="4589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rgbClr val="FF0000"/>
                </a:solidFill>
                <a:latin typeface="微软雅黑" panose="020B0503020204020204" pitchFamily="34" charset="-122"/>
                <a:ea typeface="微软雅黑" panose="020B0503020204020204" pitchFamily="34" charset="-122"/>
              </a:rPr>
              <a:t>2,913,383</a:t>
            </a:r>
            <a:r>
              <a:rPr lang="zh-CN" altLang="en-US" b="1" dirty="0">
                <a:solidFill>
                  <a:srgbClr val="FF0000"/>
                </a:solidFill>
                <a:latin typeface="微软雅黑" panose="020B0503020204020204" pitchFamily="34" charset="-122"/>
                <a:ea typeface="微软雅黑" panose="020B0503020204020204" pitchFamily="34" charset="-122"/>
              </a:rPr>
              <a:t>！！！</a:t>
            </a:r>
          </a:p>
        </p:txBody>
      </p:sp>
      <p:sp>
        <p:nvSpPr>
          <p:cNvPr id="29" name="矩形 28">
            <a:extLst>
              <a:ext uri="{FF2B5EF4-FFF2-40B4-BE49-F238E27FC236}">
                <a16:creationId xmlns:a16="http://schemas.microsoft.com/office/drawing/2014/main" id="{8AAA6F27-36EE-AB4C-8749-6EEC25B66AA0}"/>
              </a:ext>
            </a:extLst>
          </p:cNvPr>
          <p:cNvSpPr/>
          <p:nvPr/>
        </p:nvSpPr>
        <p:spPr>
          <a:xfrm>
            <a:off x="7407963" y="4382720"/>
            <a:ext cx="3931038" cy="87440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rgbClr val="FF0000"/>
                </a:solidFill>
                <a:latin typeface="微软雅黑" panose="020B0503020204020204" pitchFamily="34" charset="-122"/>
                <a:ea typeface="微软雅黑" panose="020B0503020204020204" pitchFamily="34" charset="-122"/>
              </a:rPr>
              <a:t>Impossible to fully analyze and optimize the network topology</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275399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6645987"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Background——Optimization problem</a:t>
            </a:r>
            <a:endParaRPr lang="zh-CN" altLang="en-US" sz="2600" b="1" dirty="0">
              <a:solidFill>
                <a:schemeClr val="bg1"/>
              </a:solidFill>
              <a:latin typeface="微软雅黑" pitchFamily="34" charset="-122"/>
              <a:ea typeface="微软雅黑" pitchFamily="34" charset="-122"/>
            </a:endParaRPr>
          </a:p>
        </p:txBody>
      </p:sp>
      <p:sp>
        <p:nvSpPr>
          <p:cNvPr id="2" name="Rectangle 1"/>
          <p:cNvSpPr>
            <a:spLocks noChangeArrowheads="1"/>
          </p:cNvSpPr>
          <p:nvPr/>
        </p:nvSpPr>
        <p:spPr bwMode="auto">
          <a:xfrm>
            <a:off x="0" y="90100"/>
            <a:ext cx="65" cy="276999"/>
          </a:xfrm>
          <a:prstGeom prst="rect">
            <a:avLst/>
          </a:prstGeom>
          <a:solidFill>
            <a:srgbClr val="B2E28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矩形 13">
            <a:extLst>
              <a:ext uri="{FF2B5EF4-FFF2-40B4-BE49-F238E27FC236}">
                <a16:creationId xmlns:a16="http://schemas.microsoft.com/office/drawing/2014/main" id="{B386ABA4-B025-3847-A974-F5360FD4E9BC}"/>
              </a:ext>
            </a:extLst>
          </p:cNvPr>
          <p:cNvSpPr/>
          <p:nvPr/>
        </p:nvSpPr>
        <p:spPr>
          <a:xfrm>
            <a:off x="340753" y="768660"/>
            <a:ext cx="11510321" cy="87440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As the network becomes more complex, topology optimization cannot be fully completed. Only local adjustment or node expansion can be used to solve the high-load ring problem and avoid affecting the business.</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3FF9D428-2CA1-3A48-A9A9-732099CC26FA}"/>
              </a:ext>
            </a:extLst>
          </p:cNvPr>
          <p:cNvSpPr/>
          <p:nvPr/>
        </p:nvSpPr>
        <p:spPr>
          <a:xfrm>
            <a:off x="340666" y="2142905"/>
            <a:ext cx="5755247" cy="861774"/>
          </a:xfrm>
          <a:prstGeom prst="rect">
            <a:avLst/>
          </a:prstGeom>
        </p:spPr>
        <p:txBody>
          <a:bodyPr wrap="square">
            <a:spAutoFit/>
          </a:bodyPr>
          <a:lstStyle/>
          <a:p>
            <a:r>
              <a:rPr lang="en-US" altLang="zh-CN" b="1" dirty="0">
                <a:solidFill>
                  <a:srgbClr val="FF0000"/>
                </a:solidFill>
                <a:latin typeface="微软雅黑" panose="020B0503020204020204" pitchFamily="34" charset="-122"/>
                <a:ea typeface="微软雅黑" panose="020B0503020204020204" pitchFamily="34" charset="-122"/>
              </a:rPr>
              <a:t>Solution1:Local</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Ring</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Adjustment</a:t>
            </a:r>
          </a:p>
          <a:p>
            <a:r>
              <a:rPr lang="en-US" altLang="zh-CN" sz="1600" b="1" dirty="0">
                <a:solidFill>
                  <a:schemeClr val="bg1"/>
                </a:solidFill>
                <a:latin typeface="微软雅黑" panose="020B0503020204020204" pitchFamily="34" charset="-122"/>
                <a:ea typeface="微软雅黑" panose="020B0503020204020204" pitchFamily="34" charset="-122"/>
              </a:rPr>
              <a:t>       Targeted "big-to-small" optimization for some links, reducing the number of nodes and load.</a:t>
            </a:r>
          </a:p>
        </p:txBody>
      </p:sp>
      <p:sp>
        <p:nvSpPr>
          <p:cNvPr id="31" name="矩形 30">
            <a:extLst>
              <a:ext uri="{FF2B5EF4-FFF2-40B4-BE49-F238E27FC236}">
                <a16:creationId xmlns:a16="http://schemas.microsoft.com/office/drawing/2014/main" id="{90D2E78D-2274-F543-A746-C9E0CEDCE4FF}"/>
              </a:ext>
            </a:extLst>
          </p:cNvPr>
          <p:cNvSpPr/>
          <p:nvPr/>
        </p:nvSpPr>
        <p:spPr>
          <a:xfrm>
            <a:off x="6503376" y="2112127"/>
            <a:ext cx="5475889" cy="892552"/>
          </a:xfrm>
          <a:prstGeom prst="rect">
            <a:avLst/>
          </a:prstGeom>
        </p:spPr>
        <p:txBody>
          <a:bodyPr wrap="square">
            <a:spAutoFit/>
          </a:bodyPr>
          <a:lstStyle/>
          <a:p>
            <a:r>
              <a:rPr lang="en-US" altLang="zh-CN" b="1" dirty="0">
                <a:solidFill>
                  <a:srgbClr val="FF0000"/>
                </a:solidFill>
                <a:latin typeface="微软雅黑" panose="020B0503020204020204" pitchFamily="34" charset="-122"/>
                <a:ea typeface="微软雅黑" panose="020B0503020204020204" pitchFamily="34" charset="-122"/>
              </a:rPr>
              <a:t>Solution2:Node Expansion</a:t>
            </a:r>
          </a:p>
          <a:p>
            <a:r>
              <a:rPr lang="en-US" altLang="zh-CN" b="1" dirty="0">
                <a:solidFill>
                  <a:schemeClr val="bg1"/>
                </a:solidFill>
                <a:latin typeface="微软雅黑" panose="020B0503020204020204" pitchFamily="34" charset="-122"/>
                <a:ea typeface="微软雅黑" panose="020B0503020204020204" pitchFamily="34" charset="-122"/>
              </a:rPr>
              <a:t>       </a:t>
            </a:r>
            <a:r>
              <a:rPr lang="en-US" altLang="zh-CN" sz="1600" b="1" dirty="0">
                <a:solidFill>
                  <a:schemeClr val="bg1"/>
                </a:solidFill>
                <a:latin typeface="微软雅黑" panose="020B0503020204020204" pitchFamily="34" charset="-122"/>
                <a:ea typeface="微软雅黑" panose="020B0503020204020204" pitchFamily="34" charset="-122"/>
              </a:rPr>
              <a:t>Increase the bandwidth of the link by upgrading hardware, and reduce link utilization.</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77" y="3020662"/>
            <a:ext cx="5289754" cy="345088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0858" y="3004679"/>
            <a:ext cx="4956733" cy="3602689"/>
          </a:xfrm>
          <a:prstGeom prst="rect">
            <a:avLst/>
          </a:prstGeom>
        </p:spPr>
      </p:pic>
    </p:spTree>
    <p:extLst>
      <p:ext uri="{BB962C8B-B14F-4D97-AF65-F5344CB8AC3E}">
        <p14:creationId xmlns:p14="http://schemas.microsoft.com/office/powerpoint/2010/main" val="93307049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4334456"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Background——Solution</a:t>
            </a:r>
            <a:endParaRPr lang="zh-CN" altLang="en-US" sz="2600" b="1" dirty="0">
              <a:solidFill>
                <a:schemeClr val="bg1"/>
              </a:solidFill>
              <a:latin typeface="微软雅黑" pitchFamily="34" charset="-122"/>
              <a:ea typeface="微软雅黑" pitchFamily="34" charset="-122"/>
            </a:endParaRPr>
          </a:p>
        </p:txBody>
      </p:sp>
      <p:sp>
        <p:nvSpPr>
          <p:cNvPr id="2" name="Rectangle 1"/>
          <p:cNvSpPr>
            <a:spLocks noChangeArrowheads="1"/>
          </p:cNvSpPr>
          <p:nvPr/>
        </p:nvSpPr>
        <p:spPr bwMode="auto">
          <a:xfrm>
            <a:off x="0" y="90100"/>
            <a:ext cx="65" cy="276999"/>
          </a:xfrm>
          <a:prstGeom prst="rect">
            <a:avLst/>
          </a:prstGeom>
          <a:solidFill>
            <a:srgbClr val="B2E28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4" name="矩形 13">
            <a:extLst>
              <a:ext uri="{FF2B5EF4-FFF2-40B4-BE49-F238E27FC236}">
                <a16:creationId xmlns:a16="http://schemas.microsoft.com/office/drawing/2014/main" id="{B386ABA4-B025-3847-A974-F5360FD4E9BC}"/>
              </a:ext>
            </a:extLst>
          </p:cNvPr>
          <p:cNvSpPr/>
          <p:nvPr/>
        </p:nvSpPr>
        <p:spPr>
          <a:xfrm>
            <a:off x="340753" y="768660"/>
            <a:ext cx="11510321" cy="128990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rPr>
              <a:t>Existing technologies and solutions cannot effectively solve the problem of network topology optimization. But it is enlightened that artificial intelligence can be used to complete topology optimization schemes.</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0B49FFB8-9566-4942-BED1-D19DE73B5DF2}"/>
              </a:ext>
            </a:extLst>
          </p:cNvPr>
          <p:cNvSpPr/>
          <p:nvPr/>
        </p:nvSpPr>
        <p:spPr>
          <a:xfrm>
            <a:off x="337328" y="2935527"/>
            <a:ext cx="5121371" cy="169277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rPr>
              <a:t>Wireless Network</a:t>
            </a:r>
            <a:endParaRPr lang="zh-CN" altLang="zh-CN" sz="1600" b="1"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rPr>
              <a:t>1.《flexible adjustments between energy and capacity for topology control in </a:t>
            </a:r>
            <a:r>
              <a:rPr lang="en-US" altLang="zh-CN" sz="1600" dirty="0" err="1">
                <a:solidFill>
                  <a:schemeClr val="bg1"/>
                </a:solidFill>
              </a:rPr>
              <a:t>hetreogeneous</a:t>
            </a:r>
            <a:r>
              <a:rPr lang="en-US" altLang="zh-CN" sz="1600" dirty="0">
                <a:solidFill>
                  <a:schemeClr val="bg1"/>
                </a:solidFill>
              </a:rPr>
              <a:t> wireless multi-hop network》</a:t>
            </a:r>
          </a:p>
          <a:p>
            <a:r>
              <a:rPr lang="en-US" altLang="zh-CN" sz="1600" dirty="0">
                <a:solidFill>
                  <a:schemeClr val="bg1"/>
                </a:solidFill>
              </a:rPr>
              <a:t>2.《A DBN-Based Independent Set Learning Algorithm for Capacity Optimization in Wireless Networks》</a:t>
            </a:r>
            <a:endParaRPr lang="zh-CN" altLang="en-US" sz="1600" dirty="0">
              <a:solidFill>
                <a:schemeClr val="bg1"/>
              </a:solidFill>
            </a:endParaRPr>
          </a:p>
        </p:txBody>
      </p:sp>
      <p:sp>
        <p:nvSpPr>
          <p:cNvPr id="18" name="矩形 17">
            <a:extLst>
              <a:ext uri="{FF2B5EF4-FFF2-40B4-BE49-F238E27FC236}">
                <a16:creationId xmlns:a16="http://schemas.microsoft.com/office/drawing/2014/main" id="{07400481-04AB-9C4D-AB68-2EBBCA735C34}"/>
              </a:ext>
            </a:extLst>
          </p:cNvPr>
          <p:cNvSpPr/>
          <p:nvPr/>
        </p:nvSpPr>
        <p:spPr>
          <a:xfrm>
            <a:off x="340753" y="4618789"/>
            <a:ext cx="5121371" cy="12003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rPr>
              <a:t>Data Center Network</a:t>
            </a:r>
            <a:endParaRPr lang="zh-CN" altLang="zh-CN" sz="1600" b="1"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rPr>
              <a:t>1.《ElasticTree_Saving_Energy_in_Data_Center_Networks》</a:t>
            </a:r>
          </a:p>
          <a:p>
            <a:r>
              <a:rPr lang="en-US" altLang="zh-CN" sz="1600" dirty="0">
                <a:solidFill>
                  <a:schemeClr val="bg1"/>
                </a:solidFill>
              </a:rPr>
              <a:t>2.《Understanding and Mitigating Packet Corruption in data center networks》</a:t>
            </a:r>
            <a:endParaRPr lang="zh-CN" altLang="en-US" sz="1600" dirty="0">
              <a:solidFill>
                <a:schemeClr val="bg1"/>
              </a:solidFill>
            </a:endParaRPr>
          </a:p>
        </p:txBody>
      </p:sp>
      <p:sp>
        <p:nvSpPr>
          <p:cNvPr id="19" name="矩形 18">
            <a:extLst>
              <a:ext uri="{FF2B5EF4-FFF2-40B4-BE49-F238E27FC236}">
                <a16:creationId xmlns:a16="http://schemas.microsoft.com/office/drawing/2014/main" id="{51FC4B8D-14E5-B247-AC36-6BB91B848683}"/>
              </a:ext>
            </a:extLst>
          </p:cNvPr>
          <p:cNvSpPr/>
          <p:nvPr/>
        </p:nvSpPr>
        <p:spPr>
          <a:xfrm>
            <a:off x="340752" y="5789002"/>
            <a:ext cx="5121371" cy="83099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Internet</a:t>
            </a:r>
          </a:p>
          <a:p>
            <a:r>
              <a:rPr lang="en-US" altLang="zh-CN" sz="1600" dirty="0">
                <a:solidFill>
                  <a:schemeClr val="bg1"/>
                </a:solidFill>
              </a:rPr>
              <a:t>1.《DeepWalk: Online Learning of Social Representations》</a:t>
            </a:r>
          </a:p>
        </p:txBody>
      </p:sp>
      <p:sp>
        <p:nvSpPr>
          <p:cNvPr id="25" name="矩形 24">
            <a:extLst>
              <a:ext uri="{FF2B5EF4-FFF2-40B4-BE49-F238E27FC236}">
                <a16:creationId xmlns:a16="http://schemas.microsoft.com/office/drawing/2014/main" id="{81698300-7800-7545-B34A-4964D97F768B}"/>
              </a:ext>
            </a:extLst>
          </p:cNvPr>
          <p:cNvSpPr/>
          <p:nvPr/>
        </p:nvSpPr>
        <p:spPr>
          <a:xfrm>
            <a:off x="347657" y="2233413"/>
            <a:ext cx="5121371"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SDN</a:t>
            </a:r>
            <a:endParaRPr lang="zh-CN" altLang="zh-CN" sz="1600" b="1"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rPr>
              <a:t>1.《Unveiling the potential of Graph Neural Networks》</a:t>
            </a:r>
          </a:p>
        </p:txBody>
      </p:sp>
      <p:pic>
        <p:nvPicPr>
          <p:cNvPr id="37" name="图片 36">
            <a:extLst>
              <a:ext uri="{FF2B5EF4-FFF2-40B4-BE49-F238E27FC236}">
                <a16:creationId xmlns:a16="http://schemas.microsoft.com/office/drawing/2014/main" id="{93CA6C1E-A60F-834F-821F-CC80207A9399}"/>
              </a:ext>
            </a:extLst>
          </p:cNvPr>
          <p:cNvPicPr>
            <a:picLocks noChangeAspect="1"/>
          </p:cNvPicPr>
          <p:nvPr/>
        </p:nvPicPr>
        <p:blipFill>
          <a:blip r:embed="rId3"/>
          <a:stretch>
            <a:fillRect/>
          </a:stretch>
        </p:blipFill>
        <p:spPr>
          <a:xfrm>
            <a:off x="5514034" y="1876012"/>
            <a:ext cx="1963920" cy="2520094"/>
          </a:xfrm>
          <a:prstGeom prst="rect">
            <a:avLst/>
          </a:prstGeom>
        </p:spPr>
      </p:pic>
      <p:pic>
        <p:nvPicPr>
          <p:cNvPr id="40" name="图片 39">
            <a:extLst>
              <a:ext uri="{FF2B5EF4-FFF2-40B4-BE49-F238E27FC236}">
                <a16:creationId xmlns:a16="http://schemas.microsoft.com/office/drawing/2014/main" id="{592FB1D0-B082-0640-B69F-33904E84D179}"/>
              </a:ext>
            </a:extLst>
          </p:cNvPr>
          <p:cNvPicPr>
            <a:picLocks noChangeAspect="1"/>
          </p:cNvPicPr>
          <p:nvPr/>
        </p:nvPicPr>
        <p:blipFill>
          <a:blip r:embed="rId4"/>
          <a:stretch>
            <a:fillRect/>
          </a:stretch>
        </p:blipFill>
        <p:spPr>
          <a:xfrm>
            <a:off x="7693572" y="1894072"/>
            <a:ext cx="1987124" cy="2549869"/>
          </a:xfrm>
          <a:prstGeom prst="rect">
            <a:avLst/>
          </a:prstGeom>
        </p:spPr>
      </p:pic>
      <p:pic>
        <p:nvPicPr>
          <p:cNvPr id="41" name="图片 40">
            <a:extLst>
              <a:ext uri="{FF2B5EF4-FFF2-40B4-BE49-F238E27FC236}">
                <a16:creationId xmlns:a16="http://schemas.microsoft.com/office/drawing/2014/main" id="{9D761E21-3857-0343-BED4-510FE130A5DF}"/>
              </a:ext>
            </a:extLst>
          </p:cNvPr>
          <p:cNvPicPr>
            <a:picLocks noChangeAspect="1"/>
          </p:cNvPicPr>
          <p:nvPr/>
        </p:nvPicPr>
        <p:blipFill>
          <a:blip r:embed="rId5"/>
          <a:stretch>
            <a:fillRect/>
          </a:stretch>
        </p:blipFill>
        <p:spPr>
          <a:xfrm>
            <a:off x="10008767" y="1894072"/>
            <a:ext cx="1987123" cy="2549868"/>
          </a:xfrm>
          <a:prstGeom prst="rect">
            <a:avLst/>
          </a:prstGeom>
        </p:spPr>
      </p:pic>
      <p:pic>
        <p:nvPicPr>
          <p:cNvPr id="44" name="图片 43">
            <a:extLst>
              <a:ext uri="{FF2B5EF4-FFF2-40B4-BE49-F238E27FC236}">
                <a16:creationId xmlns:a16="http://schemas.microsoft.com/office/drawing/2014/main" id="{19A5ABC7-E5B0-7649-A1ED-6A20283CEAA8}"/>
              </a:ext>
            </a:extLst>
          </p:cNvPr>
          <p:cNvPicPr>
            <a:picLocks noChangeAspect="1"/>
          </p:cNvPicPr>
          <p:nvPr/>
        </p:nvPicPr>
        <p:blipFill>
          <a:blip r:embed="rId6"/>
          <a:stretch>
            <a:fillRect/>
          </a:stretch>
        </p:blipFill>
        <p:spPr>
          <a:xfrm>
            <a:off x="5488699" y="4213553"/>
            <a:ext cx="1987124" cy="2549869"/>
          </a:xfrm>
          <a:prstGeom prst="rect">
            <a:avLst/>
          </a:prstGeom>
          <a:ln>
            <a:solidFill>
              <a:schemeClr val="bg1">
                <a:lumMod val="85000"/>
              </a:schemeClr>
            </a:solidFill>
          </a:ln>
        </p:spPr>
      </p:pic>
      <p:pic>
        <p:nvPicPr>
          <p:cNvPr id="45" name="图片 44">
            <a:extLst>
              <a:ext uri="{FF2B5EF4-FFF2-40B4-BE49-F238E27FC236}">
                <a16:creationId xmlns:a16="http://schemas.microsoft.com/office/drawing/2014/main" id="{0A072A78-97E2-6B4A-AEC1-88CEA4C7B241}"/>
              </a:ext>
            </a:extLst>
          </p:cNvPr>
          <p:cNvPicPr>
            <a:picLocks noChangeAspect="1"/>
          </p:cNvPicPr>
          <p:nvPr/>
        </p:nvPicPr>
        <p:blipFill>
          <a:blip r:embed="rId7"/>
          <a:stretch>
            <a:fillRect/>
          </a:stretch>
        </p:blipFill>
        <p:spPr>
          <a:xfrm>
            <a:off x="7701074" y="4213553"/>
            <a:ext cx="1987124" cy="2549868"/>
          </a:xfrm>
          <a:prstGeom prst="rect">
            <a:avLst/>
          </a:prstGeom>
        </p:spPr>
      </p:pic>
      <p:pic>
        <p:nvPicPr>
          <p:cNvPr id="47" name="图片 46">
            <a:extLst>
              <a:ext uri="{FF2B5EF4-FFF2-40B4-BE49-F238E27FC236}">
                <a16:creationId xmlns:a16="http://schemas.microsoft.com/office/drawing/2014/main" id="{CE14F6DA-4025-F940-9452-FCD05EF2D7B4}"/>
              </a:ext>
            </a:extLst>
          </p:cNvPr>
          <p:cNvPicPr>
            <a:picLocks noChangeAspect="1"/>
          </p:cNvPicPr>
          <p:nvPr/>
        </p:nvPicPr>
        <p:blipFill>
          <a:blip r:embed="rId8"/>
          <a:stretch>
            <a:fillRect/>
          </a:stretch>
        </p:blipFill>
        <p:spPr>
          <a:xfrm>
            <a:off x="10008767" y="4238141"/>
            <a:ext cx="1982861" cy="2544399"/>
          </a:xfrm>
          <a:prstGeom prst="rect">
            <a:avLst/>
          </a:prstGeom>
        </p:spPr>
      </p:pic>
    </p:spTree>
    <p:extLst>
      <p:ext uri="{BB962C8B-B14F-4D97-AF65-F5344CB8AC3E}">
        <p14:creationId xmlns:p14="http://schemas.microsoft.com/office/powerpoint/2010/main" val="155786100"/>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7857D598-73FB-6444-8EFF-A635ABC5C48C}"/>
              </a:ext>
            </a:extLst>
          </p:cNvPr>
          <p:cNvGrpSpPr/>
          <p:nvPr/>
        </p:nvGrpSpPr>
        <p:grpSpPr>
          <a:xfrm>
            <a:off x="817245" y="0"/>
            <a:ext cx="6924674" cy="6858000"/>
            <a:chOff x="817245" y="0"/>
            <a:chExt cx="6924674" cy="6858000"/>
          </a:xfrm>
        </p:grpSpPr>
        <p:grpSp>
          <p:nvGrpSpPr>
            <p:cNvPr id="34" name="组合 33">
              <a:extLst>
                <a:ext uri="{FF2B5EF4-FFF2-40B4-BE49-F238E27FC236}">
                  <a16:creationId xmlns:a16="http://schemas.microsoft.com/office/drawing/2014/main" id="{A6399367-2467-B340-9E9B-5DCCAEB3C899}"/>
                </a:ext>
              </a:extLst>
            </p:cNvPr>
            <p:cNvGrpSpPr/>
            <p:nvPr/>
          </p:nvGrpSpPr>
          <p:grpSpPr>
            <a:xfrm>
              <a:off x="817245" y="0"/>
              <a:ext cx="6924674" cy="6858000"/>
              <a:chOff x="1762125" y="0"/>
              <a:chExt cx="6924674" cy="6857999"/>
            </a:xfrm>
          </p:grpSpPr>
          <p:grpSp>
            <p:nvGrpSpPr>
              <p:cNvPr id="44" name="组合 43">
                <a:extLst>
                  <a:ext uri="{FF2B5EF4-FFF2-40B4-BE49-F238E27FC236}">
                    <a16:creationId xmlns:a16="http://schemas.microsoft.com/office/drawing/2014/main" id="{0AC354A8-7909-AF4F-AA98-6ADDEF1A5F61}"/>
                  </a:ext>
                </a:extLst>
              </p:cNvPr>
              <p:cNvGrpSpPr/>
              <p:nvPr/>
            </p:nvGrpSpPr>
            <p:grpSpPr>
              <a:xfrm>
                <a:off x="1762125" y="0"/>
                <a:ext cx="6924674" cy="6857999"/>
                <a:chOff x="1762125" y="0"/>
                <a:chExt cx="6924674" cy="6857999"/>
              </a:xfrm>
            </p:grpSpPr>
            <p:sp>
              <p:nvSpPr>
                <p:cNvPr id="49" name="平行四边形 48">
                  <a:extLst>
                    <a:ext uri="{FF2B5EF4-FFF2-40B4-BE49-F238E27FC236}">
                      <a16:creationId xmlns:a16="http://schemas.microsoft.com/office/drawing/2014/main" id="{737BFE26-E9B0-B045-A8B7-2D77B5D1ED08}"/>
                    </a:ext>
                  </a:extLst>
                </p:cNvPr>
                <p:cNvSpPr/>
                <p:nvPr/>
              </p:nvSpPr>
              <p:spPr>
                <a:xfrm flipH="1">
                  <a:off x="1762125" y="0"/>
                  <a:ext cx="6924674" cy="6857999"/>
                </a:xfrm>
                <a:prstGeom prst="parallelogram">
                  <a:avLst/>
                </a:prstGeom>
                <a:solidFill>
                  <a:srgbClr val="1F4E7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形状 32">
                  <a:extLst>
                    <a:ext uri="{FF2B5EF4-FFF2-40B4-BE49-F238E27FC236}">
                      <a16:creationId xmlns:a16="http://schemas.microsoft.com/office/drawing/2014/main" id="{81D2ACF0-2032-FE45-ADEA-EEE667200406}"/>
                    </a:ext>
                  </a:extLst>
                </p:cNvPr>
                <p:cNvSpPr/>
                <p:nvPr/>
              </p:nvSpPr>
              <p:spPr>
                <a:xfrm flipH="1">
                  <a:off x="1965960" y="813520"/>
                  <a:ext cx="5636925" cy="903600"/>
                </a:xfrm>
                <a:custGeom>
                  <a:avLst/>
                  <a:gdLst/>
                  <a:ahLst/>
                  <a:cxnLst/>
                  <a:rect l="l" t="t" r="r" b="b"/>
                  <a:pathLst>
                    <a:path w="5636925" h="903600">
                      <a:moveTo>
                        <a:pt x="3492867" y="333473"/>
                      </a:moveTo>
                      <a:cubicBezTo>
                        <a:pt x="3479401" y="333473"/>
                        <a:pt x="3467502" y="337140"/>
                        <a:pt x="3457169" y="344472"/>
                      </a:cubicBezTo>
                      <a:cubicBezTo>
                        <a:pt x="3446836" y="351805"/>
                        <a:pt x="3438337" y="364371"/>
                        <a:pt x="3431671" y="382170"/>
                      </a:cubicBezTo>
                      <a:cubicBezTo>
                        <a:pt x="3425004" y="399969"/>
                        <a:pt x="3421671" y="426801"/>
                        <a:pt x="3421671" y="462665"/>
                      </a:cubicBezTo>
                      <a:cubicBezTo>
                        <a:pt x="3421671" y="492797"/>
                        <a:pt x="3424938" y="517229"/>
                        <a:pt x="3431471" y="535961"/>
                      </a:cubicBezTo>
                      <a:cubicBezTo>
                        <a:pt x="3438004" y="554693"/>
                        <a:pt x="3447136" y="568325"/>
                        <a:pt x="3458869" y="576858"/>
                      </a:cubicBezTo>
                      <a:cubicBezTo>
                        <a:pt x="3468069" y="583524"/>
                        <a:pt x="3479534" y="586858"/>
                        <a:pt x="3493267" y="586858"/>
                      </a:cubicBezTo>
                      <a:cubicBezTo>
                        <a:pt x="3513666" y="586858"/>
                        <a:pt x="3529531" y="579125"/>
                        <a:pt x="3540864" y="563659"/>
                      </a:cubicBezTo>
                      <a:cubicBezTo>
                        <a:pt x="3557130" y="541527"/>
                        <a:pt x="3565263" y="507329"/>
                        <a:pt x="3565263" y="461065"/>
                      </a:cubicBezTo>
                      <a:cubicBezTo>
                        <a:pt x="3565263" y="422134"/>
                        <a:pt x="3559996" y="392269"/>
                        <a:pt x="3549463" y="371471"/>
                      </a:cubicBezTo>
                      <a:cubicBezTo>
                        <a:pt x="3536531" y="346139"/>
                        <a:pt x="3517665" y="333473"/>
                        <a:pt x="3492867" y="333473"/>
                      </a:cubicBezTo>
                      <a:close/>
                      <a:moveTo>
                        <a:pt x="2181333" y="324474"/>
                      </a:moveTo>
                      <a:lnTo>
                        <a:pt x="2181333" y="397869"/>
                      </a:lnTo>
                      <a:lnTo>
                        <a:pt x="2173734" y="397869"/>
                      </a:lnTo>
                      <a:cubicBezTo>
                        <a:pt x="2170667" y="377870"/>
                        <a:pt x="2163334" y="362471"/>
                        <a:pt x="2151735" y="351672"/>
                      </a:cubicBezTo>
                      <a:cubicBezTo>
                        <a:pt x="2143469" y="343939"/>
                        <a:pt x="2130203" y="340073"/>
                        <a:pt x="2111937" y="340073"/>
                      </a:cubicBezTo>
                      <a:lnTo>
                        <a:pt x="2092338" y="340073"/>
                      </a:lnTo>
                      <a:lnTo>
                        <a:pt x="2092338" y="549260"/>
                      </a:lnTo>
                      <a:cubicBezTo>
                        <a:pt x="2092338" y="562859"/>
                        <a:pt x="2093072" y="571259"/>
                        <a:pt x="2094538" y="574458"/>
                      </a:cubicBezTo>
                      <a:cubicBezTo>
                        <a:pt x="2096538" y="578991"/>
                        <a:pt x="2099271" y="582191"/>
                        <a:pt x="2102738" y="584058"/>
                      </a:cubicBezTo>
                      <a:cubicBezTo>
                        <a:pt x="2107538" y="586858"/>
                        <a:pt x="2113870" y="588258"/>
                        <a:pt x="2121737" y="588258"/>
                      </a:cubicBezTo>
                      <a:lnTo>
                        <a:pt x="2130736" y="588258"/>
                      </a:lnTo>
                      <a:lnTo>
                        <a:pt x="2130736" y="595657"/>
                      </a:lnTo>
                      <a:lnTo>
                        <a:pt x="1988745" y="595657"/>
                      </a:lnTo>
                      <a:lnTo>
                        <a:pt x="1988745" y="588258"/>
                      </a:lnTo>
                      <a:lnTo>
                        <a:pt x="1997744" y="588258"/>
                      </a:lnTo>
                      <a:cubicBezTo>
                        <a:pt x="2005477" y="588258"/>
                        <a:pt x="2011577" y="586958"/>
                        <a:pt x="2016043" y="584358"/>
                      </a:cubicBezTo>
                      <a:cubicBezTo>
                        <a:pt x="2020510" y="581758"/>
                        <a:pt x="2023509" y="578725"/>
                        <a:pt x="2025043" y="575258"/>
                      </a:cubicBezTo>
                      <a:cubicBezTo>
                        <a:pt x="2026576" y="571792"/>
                        <a:pt x="2027342" y="563126"/>
                        <a:pt x="2027342" y="549260"/>
                      </a:cubicBezTo>
                      <a:lnTo>
                        <a:pt x="2027342" y="340073"/>
                      </a:lnTo>
                      <a:lnTo>
                        <a:pt x="2007144" y="340073"/>
                      </a:lnTo>
                      <a:cubicBezTo>
                        <a:pt x="1994478" y="340073"/>
                        <a:pt x="1985612" y="341273"/>
                        <a:pt x="1980545" y="343672"/>
                      </a:cubicBezTo>
                      <a:cubicBezTo>
                        <a:pt x="1971479" y="348072"/>
                        <a:pt x="1964346" y="353972"/>
                        <a:pt x="1959147" y="361371"/>
                      </a:cubicBezTo>
                      <a:cubicBezTo>
                        <a:pt x="1953947" y="368771"/>
                        <a:pt x="1949214" y="380937"/>
                        <a:pt x="1944947" y="397869"/>
                      </a:cubicBezTo>
                      <a:lnTo>
                        <a:pt x="1937748" y="397869"/>
                      </a:lnTo>
                      <a:lnTo>
                        <a:pt x="1937748" y="324474"/>
                      </a:lnTo>
                      <a:close/>
                      <a:moveTo>
                        <a:pt x="2485608" y="324474"/>
                      </a:moveTo>
                      <a:lnTo>
                        <a:pt x="2485608" y="331873"/>
                      </a:lnTo>
                      <a:cubicBezTo>
                        <a:pt x="2477341" y="332140"/>
                        <a:pt x="2471008" y="333406"/>
                        <a:pt x="2466609" y="335673"/>
                      </a:cubicBezTo>
                      <a:cubicBezTo>
                        <a:pt x="2462209" y="337939"/>
                        <a:pt x="2457143" y="342673"/>
                        <a:pt x="2451410" y="349872"/>
                      </a:cubicBezTo>
                      <a:lnTo>
                        <a:pt x="2445610" y="357072"/>
                      </a:lnTo>
                      <a:lnTo>
                        <a:pt x="2445610" y="548460"/>
                      </a:lnTo>
                      <a:cubicBezTo>
                        <a:pt x="2445610" y="562859"/>
                        <a:pt x="2448543" y="573058"/>
                        <a:pt x="2454409" y="579058"/>
                      </a:cubicBezTo>
                      <a:cubicBezTo>
                        <a:pt x="2460276" y="585058"/>
                        <a:pt x="2470675" y="588124"/>
                        <a:pt x="2485608" y="588258"/>
                      </a:cubicBezTo>
                      <a:lnTo>
                        <a:pt x="2485608" y="595657"/>
                      </a:lnTo>
                      <a:lnTo>
                        <a:pt x="2389413" y="595657"/>
                      </a:lnTo>
                      <a:lnTo>
                        <a:pt x="2389413" y="588258"/>
                      </a:lnTo>
                      <a:lnTo>
                        <a:pt x="2395813" y="588258"/>
                      </a:lnTo>
                      <a:cubicBezTo>
                        <a:pt x="2405012" y="588258"/>
                        <a:pt x="2413179" y="585524"/>
                        <a:pt x="2420311" y="580058"/>
                      </a:cubicBezTo>
                      <a:cubicBezTo>
                        <a:pt x="2427444" y="574592"/>
                        <a:pt x="2431011" y="564059"/>
                        <a:pt x="2431011" y="548460"/>
                      </a:cubicBezTo>
                      <a:lnTo>
                        <a:pt x="2431011" y="376070"/>
                      </a:lnTo>
                      <a:lnTo>
                        <a:pt x="2247622" y="601857"/>
                      </a:lnTo>
                      <a:lnTo>
                        <a:pt x="2240823" y="601857"/>
                      </a:lnTo>
                      <a:lnTo>
                        <a:pt x="2240823" y="376070"/>
                      </a:lnTo>
                      <a:cubicBezTo>
                        <a:pt x="2240823" y="363271"/>
                        <a:pt x="2239723" y="354238"/>
                        <a:pt x="2237523" y="348972"/>
                      </a:cubicBezTo>
                      <a:cubicBezTo>
                        <a:pt x="2235323" y="343706"/>
                        <a:pt x="2232256" y="339906"/>
                        <a:pt x="2228323" y="337573"/>
                      </a:cubicBezTo>
                      <a:cubicBezTo>
                        <a:pt x="2224390" y="335240"/>
                        <a:pt x="2216691" y="333340"/>
                        <a:pt x="2205225" y="331873"/>
                      </a:cubicBezTo>
                      <a:lnTo>
                        <a:pt x="2205225" y="324474"/>
                      </a:lnTo>
                      <a:lnTo>
                        <a:pt x="2294819" y="324474"/>
                      </a:lnTo>
                      <a:lnTo>
                        <a:pt x="2294819" y="331873"/>
                      </a:lnTo>
                      <a:cubicBezTo>
                        <a:pt x="2279753" y="331607"/>
                        <a:pt x="2269021" y="335340"/>
                        <a:pt x="2262621" y="343072"/>
                      </a:cubicBezTo>
                      <a:cubicBezTo>
                        <a:pt x="2257955" y="348805"/>
                        <a:pt x="2255622" y="359805"/>
                        <a:pt x="2255622" y="376070"/>
                      </a:cubicBezTo>
                      <a:lnTo>
                        <a:pt x="2255622" y="492663"/>
                      </a:lnTo>
                      <a:lnTo>
                        <a:pt x="2389413" y="324474"/>
                      </a:lnTo>
                      <a:close/>
                      <a:moveTo>
                        <a:pt x="2759433" y="324474"/>
                      </a:moveTo>
                      <a:lnTo>
                        <a:pt x="2759433" y="331873"/>
                      </a:lnTo>
                      <a:lnTo>
                        <a:pt x="2750433" y="331873"/>
                      </a:lnTo>
                      <a:cubicBezTo>
                        <a:pt x="2741634" y="331873"/>
                        <a:pt x="2734701" y="333740"/>
                        <a:pt x="2729634" y="337473"/>
                      </a:cubicBezTo>
                      <a:cubicBezTo>
                        <a:pt x="2726035" y="340006"/>
                        <a:pt x="2723568" y="343606"/>
                        <a:pt x="2722235" y="348272"/>
                      </a:cubicBezTo>
                      <a:cubicBezTo>
                        <a:pt x="2721568" y="351072"/>
                        <a:pt x="2721235" y="358605"/>
                        <a:pt x="2721235" y="370871"/>
                      </a:cubicBezTo>
                      <a:lnTo>
                        <a:pt x="2721235" y="549260"/>
                      </a:lnTo>
                      <a:cubicBezTo>
                        <a:pt x="2721235" y="562859"/>
                        <a:pt x="2721968" y="571259"/>
                        <a:pt x="2723435" y="574458"/>
                      </a:cubicBezTo>
                      <a:cubicBezTo>
                        <a:pt x="2725301" y="578991"/>
                        <a:pt x="2727968" y="582191"/>
                        <a:pt x="2731434" y="584058"/>
                      </a:cubicBezTo>
                      <a:cubicBezTo>
                        <a:pt x="2736234" y="586858"/>
                        <a:pt x="2742567" y="588258"/>
                        <a:pt x="2750433" y="588258"/>
                      </a:cubicBezTo>
                      <a:lnTo>
                        <a:pt x="2759433" y="588258"/>
                      </a:lnTo>
                      <a:lnTo>
                        <a:pt x="2759433" y="595657"/>
                      </a:lnTo>
                      <a:lnTo>
                        <a:pt x="2525047" y="595657"/>
                      </a:lnTo>
                      <a:lnTo>
                        <a:pt x="2512848" y="509462"/>
                      </a:lnTo>
                      <a:lnTo>
                        <a:pt x="2520247" y="509462"/>
                      </a:lnTo>
                      <a:cubicBezTo>
                        <a:pt x="2526914" y="533461"/>
                        <a:pt x="2537879" y="551326"/>
                        <a:pt x="2553145" y="563059"/>
                      </a:cubicBezTo>
                      <a:cubicBezTo>
                        <a:pt x="2568411" y="574792"/>
                        <a:pt x="2588710" y="580658"/>
                        <a:pt x="2614042" y="580658"/>
                      </a:cubicBezTo>
                      <a:lnTo>
                        <a:pt x="2630241" y="580658"/>
                      </a:lnTo>
                      <a:cubicBezTo>
                        <a:pt x="2637973" y="580658"/>
                        <a:pt x="2643573" y="579591"/>
                        <a:pt x="2647040" y="577458"/>
                      </a:cubicBezTo>
                      <a:cubicBezTo>
                        <a:pt x="2650506" y="575325"/>
                        <a:pt x="2652872" y="572592"/>
                        <a:pt x="2654139" y="569259"/>
                      </a:cubicBezTo>
                      <a:cubicBezTo>
                        <a:pt x="2655406" y="565926"/>
                        <a:pt x="2656039" y="556793"/>
                        <a:pt x="2656039" y="541860"/>
                      </a:cubicBezTo>
                      <a:lnTo>
                        <a:pt x="2656039" y="465465"/>
                      </a:lnTo>
                      <a:cubicBezTo>
                        <a:pt x="2643106" y="465465"/>
                        <a:pt x="2633240" y="467165"/>
                        <a:pt x="2626441" y="470565"/>
                      </a:cubicBezTo>
                      <a:cubicBezTo>
                        <a:pt x="2619641" y="473964"/>
                        <a:pt x="2613675" y="480597"/>
                        <a:pt x="2608542" y="490463"/>
                      </a:cubicBezTo>
                      <a:cubicBezTo>
                        <a:pt x="2603409" y="500330"/>
                        <a:pt x="2600042" y="512995"/>
                        <a:pt x="2598442" y="528461"/>
                      </a:cubicBezTo>
                      <a:lnTo>
                        <a:pt x="2590843" y="528461"/>
                      </a:lnTo>
                      <a:lnTo>
                        <a:pt x="2590843" y="386470"/>
                      </a:lnTo>
                      <a:lnTo>
                        <a:pt x="2598442" y="386470"/>
                      </a:lnTo>
                      <a:cubicBezTo>
                        <a:pt x="2600576" y="407535"/>
                        <a:pt x="2605509" y="423468"/>
                        <a:pt x="2613242" y="434267"/>
                      </a:cubicBezTo>
                      <a:cubicBezTo>
                        <a:pt x="2620974" y="445066"/>
                        <a:pt x="2633440" y="450466"/>
                        <a:pt x="2650639" y="450466"/>
                      </a:cubicBezTo>
                      <a:lnTo>
                        <a:pt x="2656039" y="450466"/>
                      </a:lnTo>
                      <a:lnTo>
                        <a:pt x="2656039" y="340073"/>
                      </a:lnTo>
                      <a:lnTo>
                        <a:pt x="2628041" y="340073"/>
                      </a:lnTo>
                      <a:cubicBezTo>
                        <a:pt x="2607508" y="340073"/>
                        <a:pt x="2593509" y="341273"/>
                        <a:pt x="2586043" y="343672"/>
                      </a:cubicBezTo>
                      <a:cubicBezTo>
                        <a:pt x="2573244" y="347672"/>
                        <a:pt x="2563345" y="353938"/>
                        <a:pt x="2556345" y="362471"/>
                      </a:cubicBezTo>
                      <a:cubicBezTo>
                        <a:pt x="2549345" y="371004"/>
                        <a:pt x="2543913" y="385070"/>
                        <a:pt x="2540046" y="404669"/>
                      </a:cubicBezTo>
                      <a:lnTo>
                        <a:pt x="2532447" y="404669"/>
                      </a:lnTo>
                      <a:lnTo>
                        <a:pt x="2532447" y="324474"/>
                      </a:lnTo>
                      <a:close/>
                      <a:moveTo>
                        <a:pt x="3029058" y="324474"/>
                      </a:moveTo>
                      <a:lnTo>
                        <a:pt x="3029058" y="397869"/>
                      </a:lnTo>
                      <a:lnTo>
                        <a:pt x="3021458" y="397869"/>
                      </a:lnTo>
                      <a:cubicBezTo>
                        <a:pt x="3018392" y="377870"/>
                        <a:pt x="3011059" y="362471"/>
                        <a:pt x="2999460" y="351672"/>
                      </a:cubicBezTo>
                      <a:cubicBezTo>
                        <a:pt x="2991194" y="343939"/>
                        <a:pt x="2977928" y="340073"/>
                        <a:pt x="2959662" y="340073"/>
                      </a:cubicBezTo>
                      <a:lnTo>
                        <a:pt x="2940063" y="340073"/>
                      </a:lnTo>
                      <a:lnTo>
                        <a:pt x="2940063" y="549260"/>
                      </a:lnTo>
                      <a:cubicBezTo>
                        <a:pt x="2940063" y="562859"/>
                        <a:pt x="2940797" y="571259"/>
                        <a:pt x="2942263" y="574458"/>
                      </a:cubicBezTo>
                      <a:cubicBezTo>
                        <a:pt x="2944263" y="578991"/>
                        <a:pt x="2946996" y="582191"/>
                        <a:pt x="2950463" y="584058"/>
                      </a:cubicBezTo>
                      <a:cubicBezTo>
                        <a:pt x="2955262" y="586858"/>
                        <a:pt x="2961596" y="588258"/>
                        <a:pt x="2969462" y="588258"/>
                      </a:cubicBezTo>
                      <a:lnTo>
                        <a:pt x="2978461" y="588258"/>
                      </a:lnTo>
                      <a:lnTo>
                        <a:pt x="2978461" y="595657"/>
                      </a:lnTo>
                      <a:lnTo>
                        <a:pt x="2836470" y="595657"/>
                      </a:lnTo>
                      <a:lnTo>
                        <a:pt x="2836470" y="588258"/>
                      </a:lnTo>
                      <a:lnTo>
                        <a:pt x="2845469" y="588258"/>
                      </a:lnTo>
                      <a:cubicBezTo>
                        <a:pt x="2853202" y="588258"/>
                        <a:pt x="2859302" y="586958"/>
                        <a:pt x="2863768" y="584358"/>
                      </a:cubicBezTo>
                      <a:cubicBezTo>
                        <a:pt x="2868235" y="581758"/>
                        <a:pt x="2871234" y="578725"/>
                        <a:pt x="2872768" y="575258"/>
                      </a:cubicBezTo>
                      <a:cubicBezTo>
                        <a:pt x="2874301" y="571792"/>
                        <a:pt x="2875067" y="563126"/>
                        <a:pt x="2875067" y="549260"/>
                      </a:cubicBezTo>
                      <a:lnTo>
                        <a:pt x="2875067" y="340073"/>
                      </a:lnTo>
                      <a:lnTo>
                        <a:pt x="2854869" y="340073"/>
                      </a:lnTo>
                      <a:cubicBezTo>
                        <a:pt x="2842203" y="340073"/>
                        <a:pt x="2833337" y="341273"/>
                        <a:pt x="2828270" y="343672"/>
                      </a:cubicBezTo>
                      <a:cubicBezTo>
                        <a:pt x="2819204" y="348072"/>
                        <a:pt x="2812071" y="353972"/>
                        <a:pt x="2806872" y="361371"/>
                      </a:cubicBezTo>
                      <a:cubicBezTo>
                        <a:pt x="2801672" y="368771"/>
                        <a:pt x="2796939" y="380937"/>
                        <a:pt x="2792672" y="397869"/>
                      </a:cubicBezTo>
                      <a:lnTo>
                        <a:pt x="2785473" y="397869"/>
                      </a:lnTo>
                      <a:lnTo>
                        <a:pt x="2785473" y="324474"/>
                      </a:lnTo>
                      <a:close/>
                      <a:moveTo>
                        <a:pt x="3333333" y="324474"/>
                      </a:moveTo>
                      <a:lnTo>
                        <a:pt x="3333333" y="331873"/>
                      </a:lnTo>
                      <a:cubicBezTo>
                        <a:pt x="3325066" y="332140"/>
                        <a:pt x="3318733" y="333406"/>
                        <a:pt x="3314334" y="335673"/>
                      </a:cubicBezTo>
                      <a:cubicBezTo>
                        <a:pt x="3309934" y="337939"/>
                        <a:pt x="3304868" y="342673"/>
                        <a:pt x="3299135" y="349872"/>
                      </a:cubicBezTo>
                      <a:lnTo>
                        <a:pt x="3293335" y="357072"/>
                      </a:lnTo>
                      <a:lnTo>
                        <a:pt x="3293335" y="548460"/>
                      </a:lnTo>
                      <a:cubicBezTo>
                        <a:pt x="3293335" y="562859"/>
                        <a:pt x="3296268" y="573058"/>
                        <a:pt x="3302134" y="579058"/>
                      </a:cubicBezTo>
                      <a:cubicBezTo>
                        <a:pt x="3308001" y="585058"/>
                        <a:pt x="3318400" y="588124"/>
                        <a:pt x="3333333" y="588258"/>
                      </a:cubicBezTo>
                      <a:lnTo>
                        <a:pt x="3333333" y="595657"/>
                      </a:lnTo>
                      <a:lnTo>
                        <a:pt x="3237138" y="595657"/>
                      </a:lnTo>
                      <a:lnTo>
                        <a:pt x="3237138" y="588258"/>
                      </a:lnTo>
                      <a:lnTo>
                        <a:pt x="3243538" y="588258"/>
                      </a:lnTo>
                      <a:cubicBezTo>
                        <a:pt x="3252737" y="588258"/>
                        <a:pt x="3260904" y="585524"/>
                        <a:pt x="3268036" y="580058"/>
                      </a:cubicBezTo>
                      <a:cubicBezTo>
                        <a:pt x="3275169" y="574592"/>
                        <a:pt x="3278736" y="564059"/>
                        <a:pt x="3278736" y="548460"/>
                      </a:cubicBezTo>
                      <a:lnTo>
                        <a:pt x="3278736" y="376070"/>
                      </a:lnTo>
                      <a:lnTo>
                        <a:pt x="3095347" y="601857"/>
                      </a:lnTo>
                      <a:lnTo>
                        <a:pt x="3088547" y="601857"/>
                      </a:lnTo>
                      <a:lnTo>
                        <a:pt x="3088547" y="376070"/>
                      </a:lnTo>
                      <a:cubicBezTo>
                        <a:pt x="3088547" y="363271"/>
                        <a:pt x="3087447" y="354238"/>
                        <a:pt x="3085248" y="348972"/>
                      </a:cubicBezTo>
                      <a:cubicBezTo>
                        <a:pt x="3083048" y="343706"/>
                        <a:pt x="3079981" y="339906"/>
                        <a:pt x="3076048" y="337573"/>
                      </a:cubicBezTo>
                      <a:cubicBezTo>
                        <a:pt x="3072115" y="335240"/>
                        <a:pt x="3064416" y="333340"/>
                        <a:pt x="3052950" y="331873"/>
                      </a:cubicBezTo>
                      <a:lnTo>
                        <a:pt x="3052950" y="324474"/>
                      </a:lnTo>
                      <a:lnTo>
                        <a:pt x="3142544" y="324474"/>
                      </a:lnTo>
                      <a:lnTo>
                        <a:pt x="3142544" y="331873"/>
                      </a:lnTo>
                      <a:cubicBezTo>
                        <a:pt x="3127478" y="331607"/>
                        <a:pt x="3116746" y="335340"/>
                        <a:pt x="3110346" y="343072"/>
                      </a:cubicBezTo>
                      <a:cubicBezTo>
                        <a:pt x="3105680" y="348805"/>
                        <a:pt x="3103347" y="359805"/>
                        <a:pt x="3103347" y="376070"/>
                      </a:cubicBezTo>
                      <a:lnTo>
                        <a:pt x="3103347" y="492663"/>
                      </a:lnTo>
                      <a:lnTo>
                        <a:pt x="3237138" y="324474"/>
                      </a:lnTo>
                      <a:close/>
                      <a:moveTo>
                        <a:pt x="3495267" y="320674"/>
                      </a:moveTo>
                      <a:cubicBezTo>
                        <a:pt x="3535264" y="319074"/>
                        <a:pt x="3568962" y="331706"/>
                        <a:pt x="3596361" y="358572"/>
                      </a:cubicBezTo>
                      <a:cubicBezTo>
                        <a:pt x="3623759" y="385437"/>
                        <a:pt x="3637458" y="419001"/>
                        <a:pt x="3637458" y="459265"/>
                      </a:cubicBezTo>
                      <a:cubicBezTo>
                        <a:pt x="3637458" y="495130"/>
                        <a:pt x="3626925" y="526128"/>
                        <a:pt x="3605860" y="552260"/>
                      </a:cubicBezTo>
                      <a:cubicBezTo>
                        <a:pt x="3579195" y="585324"/>
                        <a:pt x="3541464" y="601857"/>
                        <a:pt x="3492667" y="601857"/>
                      </a:cubicBezTo>
                      <a:cubicBezTo>
                        <a:pt x="3444003" y="601857"/>
                        <a:pt x="3406339" y="584524"/>
                        <a:pt x="3379674" y="549860"/>
                      </a:cubicBezTo>
                      <a:cubicBezTo>
                        <a:pt x="3359542" y="523728"/>
                        <a:pt x="3349476" y="493463"/>
                        <a:pt x="3349476" y="459065"/>
                      </a:cubicBezTo>
                      <a:cubicBezTo>
                        <a:pt x="3349476" y="418801"/>
                        <a:pt x="3362975" y="385270"/>
                        <a:pt x="3389973" y="358472"/>
                      </a:cubicBezTo>
                      <a:cubicBezTo>
                        <a:pt x="3416972" y="331673"/>
                        <a:pt x="3452069" y="319074"/>
                        <a:pt x="3495267" y="320674"/>
                      </a:cubicBezTo>
                      <a:close/>
                      <a:moveTo>
                        <a:pt x="1814714" y="318274"/>
                      </a:moveTo>
                      <a:cubicBezTo>
                        <a:pt x="1838845" y="318274"/>
                        <a:pt x="1858844" y="325874"/>
                        <a:pt x="1874710" y="341073"/>
                      </a:cubicBezTo>
                      <a:cubicBezTo>
                        <a:pt x="1890575" y="356272"/>
                        <a:pt x="1898508" y="374671"/>
                        <a:pt x="1898508" y="396269"/>
                      </a:cubicBezTo>
                      <a:cubicBezTo>
                        <a:pt x="1898508" y="408935"/>
                        <a:pt x="1895609" y="420534"/>
                        <a:pt x="1889809" y="431067"/>
                      </a:cubicBezTo>
                      <a:cubicBezTo>
                        <a:pt x="1884009" y="441600"/>
                        <a:pt x="1875710" y="451133"/>
                        <a:pt x="1864910" y="459665"/>
                      </a:cubicBezTo>
                      <a:cubicBezTo>
                        <a:pt x="1854111" y="468198"/>
                        <a:pt x="1836379" y="478531"/>
                        <a:pt x="1811714" y="490663"/>
                      </a:cubicBezTo>
                      <a:cubicBezTo>
                        <a:pt x="1794115" y="499330"/>
                        <a:pt x="1781849" y="506363"/>
                        <a:pt x="1774916" y="511762"/>
                      </a:cubicBezTo>
                      <a:cubicBezTo>
                        <a:pt x="1767983" y="517162"/>
                        <a:pt x="1762817" y="522862"/>
                        <a:pt x="1759417" y="528861"/>
                      </a:cubicBezTo>
                      <a:cubicBezTo>
                        <a:pt x="1756017" y="534861"/>
                        <a:pt x="1754317" y="541060"/>
                        <a:pt x="1754317" y="547460"/>
                      </a:cubicBezTo>
                      <a:cubicBezTo>
                        <a:pt x="1754317" y="558259"/>
                        <a:pt x="1758750" y="567725"/>
                        <a:pt x="1767616" y="575858"/>
                      </a:cubicBezTo>
                      <a:cubicBezTo>
                        <a:pt x="1776482" y="583991"/>
                        <a:pt x="1788382" y="588058"/>
                        <a:pt x="1803314" y="588058"/>
                      </a:cubicBezTo>
                      <a:cubicBezTo>
                        <a:pt x="1822646" y="588058"/>
                        <a:pt x="1840678" y="580491"/>
                        <a:pt x="1857411" y="565359"/>
                      </a:cubicBezTo>
                      <a:cubicBezTo>
                        <a:pt x="1874143" y="550227"/>
                        <a:pt x="1885443" y="528261"/>
                        <a:pt x="1891309" y="499463"/>
                      </a:cubicBezTo>
                      <a:lnTo>
                        <a:pt x="1898708" y="499463"/>
                      </a:lnTo>
                      <a:lnTo>
                        <a:pt x="1898708" y="601857"/>
                      </a:lnTo>
                      <a:lnTo>
                        <a:pt x="1891309" y="601857"/>
                      </a:lnTo>
                      <a:cubicBezTo>
                        <a:pt x="1888909" y="596390"/>
                        <a:pt x="1885776" y="592324"/>
                        <a:pt x="1881909" y="589657"/>
                      </a:cubicBezTo>
                      <a:cubicBezTo>
                        <a:pt x="1878043" y="586991"/>
                        <a:pt x="1874376" y="585658"/>
                        <a:pt x="1870910" y="585658"/>
                      </a:cubicBezTo>
                      <a:cubicBezTo>
                        <a:pt x="1866777" y="585658"/>
                        <a:pt x="1861511" y="586991"/>
                        <a:pt x="1855111" y="589657"/>
                      </a:cubicBezTo>
                      <a:cubicBezTo>
                        <a:pt x="1843645" y="594457"/>
                        <a:pt x="1834112" y="597724"/>
                        <a:pt x="1826513" y="599457"/>
                      </a:cubicBezTo>
                      <a:cubicBezTo>
                        <a:pt x="1818913" y="601190"/>
                        <a:pt x="1810847" y="602057"/>
                        <a:pt x="1802314" y="602057"/>
                      </a:cubicBezTo>
                      <a:cubicBezTo>
                        <a:pt x="1775116" y="602057"/>
                        <a:pt x="1752684" y="593891"/>
                        <a:pt x="1735018" y="577558"/>
                      </a:cubicBezTo>
                      <a:cubicBezTo>
                        <a:pt x="1717353" y="561226"/>
                        <a:pt x="1708520" y="541727"/>
                        <a:pt x="1708520" y="519062"/>
                      </a:cubicBezTo>
                      <a:cubicBezTo>
                        <a:pt x="1708520" y="501196"/>
                        <a:pt x="1713986" y="485330"/>
                        <a:pt x="1724919" y="471465"/>
                      </a:cubicBezTo>
                      <a:cubicBezTo>
                        <a:pt x="1735985" y="457599"/>
                        <a:pt x="1757384" y="442866"/>
                        <a:pt x="1789115" y="427267"/>
                      </a:cubicBezTo>
                      <a:cubicBezTo>
                        <a:pt x="1811780" y="416068"/>
                        <a:pt x="1826246" y="408269"/>
                        <a:pt x="1832512" y="403869"/>
                      </a:cubicBezTo>
                      <a:cubicBezTo>
                        <a:pt x="1841045" y="397736"/>
                        <a:pt x="1847245" y="391536"/>
                        <a:pt x="1851111" y="385270"/>
                      </a:cubicBezTo>
                      <a:cubicBezTo>
                        <a:pt x="1853911" y="380604"/>
                        <a:pt x="1855311" y="375271"/>
                        <a:pt x="1855311" y="369271"/>
                      </a:cubicBezTo>
                      <a:cubicBezTo>
                        <a:pt x="1855311" y="359805"/>
                        <a:pt x="1851345" y="351439"/>
                        <a:pt x="1843412" y="344172"/>
                      </a:cubicBezTo>
                      <a:cubicBezTo>
                        <a:pt x="1835479" y="336906"/>
                        <a:pt x="1824713" y="333273"/>
                        <a:pt x="1811114" y="333273"/>
                      </a:cubicBezTo>
                      <a:cubicBezTo>
                        <a:pt x="1793515" y="333273"/>
                        <a:pt x="1777149" y="340173"/>
                        <a:pt x="1762017" y="353972"/>
                      </a:cubicBezTo>
                      <a:cubicBezTo>
                        <a:pt x="1746884" y="367771"/>
                        <a:pt x="1737385" y="386003"/>
                        <a:pt x="1733518" y="408668"/>
                      </a:cubicBezTo>
                      <a:lnTo>
                        <a:pt x="1725319" y="408668"/>
                      </a:lnTo>
                      <a:lnTo>
                        <a:pt x="1727519" y="318274"/>
                      </a:lnTo>
                      <a:lnTo>
                        <a:pt x="1733518" y="318274"/>
                      </a:lnTo>
                      <a:cubicBezTo>
                        <a:pt x="1735252" y="326407"/>
                        <a:pt x="1737118" y="331540"/>
                        <a:pt x="1739118" y="333673"/>
                      </a:cubicBezTo>
                      <a:cubicBezTo>
                        <a:pt x="1741118" y="335806"/>
                        <a:pt x="1743851" y="336873"/>
                        <a:pt x="1747318" y="336873"/>
                      </a:cubicBezTo>
                      <a:cubicBezTo>
                        <a:pt x="1750917" y="336873"/>
                        <a:pt x="1757217" y="334706"/>
                        <a:pt x="1766216" y="330373"/>
                      </a:cubicBezTo>
                      <a:cubicBezTo>
                        <a:pt x="1775216" y="326040"/>
                        <a:pt x="1782849" y="323074"/>
                        <a:pt x="1789115" y="321474"/>
                      </a:cubicBezTo>
                      <a:cubicBezTo>
                        <a:pt x="1797381" y="319341"/>
                        <a:pt x="1805914" y="318274"/>
                        <a:pt x="1814714" y="318274"/>
                      </a:cubicBezTo>
                      <a:close/>
                      <a:moveTo>
                        <a:pt x="3784142" y="318274"/>
                      </a:moveTo>
                      <a:cubicBezTo>
                        <a:pt x="3810007" y="318274"/>
                        <a:pt x="3834439" y="324674"/>
                        <a:pt x="3857438" y="337473"/>
                      </a:cubicBezTo>
                      <a:cubicBezTo>
                        <a:pt x="3880436" y="350272"/>
                        <a:pt x="3898702" y="368271"/>
                        <a:pt x="3912234" y="391470"/>
                      </a:cubicBezTo>
                      <a:cubicBezTo>
                        <a:pt x="3925767" y="414668"/>
                        <a:pt x="3932533" y="439200"/>
                        <a:pt x="3932533" y="465065"/>
                      </a:cubicBezTo>
                      <a:cubicBezTo>
                        <a:pt x="3932533" y="489597"/>
                        <a:pt x="3926433" y="512729"/>
                        <a:pt x="3914234" y="534461"/>
                      </a:cubicBezTo>
                      <a:cubicBezTo>
                        <a:pt x="3902035" y="556193"/>
                        <a:pt x="3884703" y="572858"/>
                        <a:pt x="3862237" y="584458"/>
                      </a:cubicBezTo>
                      <a:cubicBezTo>
                        <a:pt x="3839772" y="596057"/>
                        <a:pt x="3814074" y="601857"/>
                        <a:pt x="3785142" y="601857"/>
                      </a:cubicBezTo>
                      <a:cubicBezTo>
                        <a:pt x="3763143" y="601857"/>
                        <a:pt x="3743911" y="598290"/>
                        <a:pt x="3727445" y="591157"/>
                      </a:cubicBezTo>
                      <a:cubicBezTo>
                        <a:pt x="3710980" y="584024"/>
                        <a:pt x="3695148" y="572525"/>
                        <a:pt x="3679948" y="556659"/>
                      </a:cubicBezTo>
                      <a:lnTo>
                        <a:pt x="3679948" y="533261"/>
                      </a:lnTo>
                      <a:cubicBezTo>
                        <a:pt x="3695681" y="551526"/>
                        <a:pt x="3710647" y="564392"/>
                        <a:pt x="3724846" y="571859"/>
                      </a:cubicBezTo>
                      <a:cubicBezTo>
                        <a:pt x="3739045" y="579325"/>
                        <a:pt x="3754677" y="583058"/>
                        <a:pt x="3771743" y="583058"/>
                      </a:cubicBezTo>
                      <a:cubicBezTo>
                        <a:pt x="3792542" y="583058"/>
                        <a:pt x="3809474" y="577958"/>
                        <a:pt x="3822540" y="567759"/>
                      </a:cubicBezTo>
                      <a:cubicBezTo>
                        <a:pt x="3835606" y="557559"/>
                        <a:pt x="3845205" y="542494"/>
                        <a:pt x="3851338" y="522562"/>
                      </a:cubicBezTo>
                      <a:cubicBezTo>
                        <a:pt x="3857471" y="502629"/>
                        <a:pt x="3860537" y="480531"/>
                        <a:pt x="3860537" y="456266"/>
                      </a:cubicBezTo>
                      <a:cubicBezTo>
                        <a:pt x="3860537" y="431600"/>
                        <a:pt x="3856338" y="409202"/>
                        <a:pt x="3847938" y="389070"/>
                      </a:cubicBezTo>
                      <a:cubicBezTo>
                        <a:pt x="3841405" y="373337"/>
                        <a:pt x="3831073" y="360605"/>
                        <a:pt x="3816940" y="350872"/>
                      </a:cubicBezTo>
                      <a:cubicBezTo>
                        <a:pt x="3802808" y="341139"/>
                        <a:pt x="3787275" y="336273"/>
                        <a:pt x="3770343" y="336273"/>
                      </a:cubicBezTo>
                      <a:cubicBezTo>
                        <a:pt x="3750078" y="336273"/>
                        <a:pt x="3731945" y="342806"/>
                        <a:pt x="3715946" y="355872"/>
                      </a:cubicBezTo>
                      <a:cubicBezTo>
                        <a:pt x="3699947" y="368938"/>
                        <a:pt x="3689015" y="387736"/>
                        <a:pt x="3683148" y="412268"/>
                      </a:cubicBezTo>
                      <a:lnTo>
                        <a:pt x="3675349" y="412268"/>
                      </a:lnTo>
                      <a:lnTo>
                        <a:pt x="3675349" y="318274"/>
                      </a:lnTo>
                      <a:lnTo>
                        <a:pt x="3683148" y="318274"/>
                      </a:lnTo>
                      <a:cubicBezTo>
                        <a:pt x="3684082" y="325074"/>
                        <a:pt x="3686115" y="330040"/>
                        <a:pt x="3689248" y="333173"/>
                      </a:cubicBezTo>
                      <a:cubicBezTo>
                        <a:pt x="3692381" y="336306"/>
                        <a:pt x="3696081" y="337873"/>
                        <a:pt x="3700347" y="337873"/>
                      </a:cubicBezTo>
                      <a:cubicBezTo>
                        <a:pt x="3703680" y="337873"/>
                        <a:pt x="3711480" y="335473"/>
                        <a:pt x="3723746" y="330673"/>
                      </a:cubicBezTo>
                      <a:cubicBezTo>
                        <a:pt x="3744945" y="322407"/>
                        <a:pt x="3765077" y="318274"/>
                        <a:pt x="3784142" y="318274"/>
                      </a:cubicBezTo>
                      <a:close/>
                      <a:moveTo>
                        <a:pt x="5636925" y="0"/>
                      </a:moveTo>
                      <a:lnTo>
                        <a:pt x="225900" y="0"/>
                      </a:lnTo>
                      <a:lnTo>
                        <a:pt x="0" y="903600"/>
                      </a:lnTo>
                      <a:lnTo>
                        <a:pt x="5411025" y="903600"/>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45" name="直接连接符 27">
                <a:extLst>
                  <a:ext uri="{FF2B5EF4-FFF2-40B4-BE49-F238E27FC236}">
                    <a16:creationId xmlns:a16="http://schemas.microsoft.com/office/drawing/2014/main" id="{B788AE9F-2E88-C948-B137-5A70F7C8C672}"/>
                  </a:ext>
                </a:extLst>
              </p:cNvPr>
              <p:cNvCxnSpPr>
                <a:cxnSpLocks/>
              </p:cNvCxnSpPr>
              <p:nvPr/>
            </p:nvCxnSpPr>
            <p:spPr>
              <a:xfrm>
                <a:off x="2781300" y="305752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接连接符 28">
                <a:extLst>
                  <a:ext uri="{FF2B5EF4-FFF2-40B4-BE49-F238E27FC236}">
                    <a16:creationId xmlns:a16="http://schemas.microsoft.com/office/drawing/2014/main" id="{A7F85AD8-8BD7-A74F-AF2E-1E606BCB906F}"/>
                  </a:ext>
                </a:extLst>
              </p:cNvPr>
              <p:cNvCxnSpPr>
                <a:cxnSpLocks/>
              </p:cNvCxnSpPr>
              <p:nvPr/>
            </p:nvCxnSpPr>
            <p:spPr>
              <a:xfrm>
                <a:off x="3043755" y="3842385"/>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直接连接符 29">
                <a:extLst>
                  <a:ext uri="{FF2B5EF4-FFF2-40B4-BE49-F238E27FC236}">
                    <a16:creationId xmlns:a16="http://schemas.microsoft.com/office/drawing/2014/main" id="{36CC8232-DDA1-914C-96EB-1D5B4053412B}"/>
                  </a:ext>
                </a:extLst>
              </p:cNvPr>
              <p:cNvCxnSpPr>
                <a:cxnSpLocks/>
              </p:cNvCxnSpPr>
              <p:nvPr/>
            </p:nvCxnSpPr>
            <p:spPr>
              <a:xfrm>
                <a:off x="3292682" y="4648514"/>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30">
                <a:extLst>
                  <a:ext uri="{FF2B5EF4-FFF2-40B4-BE49-F238E27FC236}">
                    <a16:creationId xmlns:a16="http://schemas.microsoft.com/office/drawing/2014/main" id="{1ECA7FAC-00E7-E449-A8FD-DE9A65A7360A}"/>
                  </a:ext>
                </a:extLst>
              </p:cNvPr>
              <p:cNvCxnSpPr>
                <a:cxnSpLocks/>
              </p:cNvCxnSpPr>
              <p:nvPr/>
            </p:nvCxnSpPr>
            <p:spPr>
              <a:xfrm>
                <a:off x="3546896" y="5458139"/>
                <a:ext cx="30518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5" name="PA_MH_Other_1">
              <a:extLst>
                <a:ext uri="{FF2B5EF4-FFF2-40B4-BE49-F238E27FC236}">
                  <a16:creationId xmlns:a16="http://schemas.microsoft.com/office/drawing/2014/main" id="{6D594C66-32ED-924C-A660-38BC01C97195}"/>
                </a:ext>
              </a:extLst>
            </p:cNvPr>
            <p:cNvSpPr>
              <a:spLocks noChangeAspect="1"/>
            </p:cNvSpPr>
            <p:nvPr>
              <p:custDataLst>
                <p:tags r:id="rId1"/>
              </p:custDataLst>
            </p:nvPr>
          </p:nvSpPr>
          <p:spPr>
            <a:xfrm>
              <a:off x="1958340" y="2256795"/>
              <a:ext cx="681355" cy="682625"/>
            </a:xfrm>
            <a:prstGeom prst="ellipse">
              <a:avLst/>
            </a:prstGeom>
            <a:noFill/>
            <a:ln w="12700" cap="flat" cmpd="sng" algn="ctr">
              <a:solidFill>
                <a:schemeClr val="bg1"/>
              </a:solidFill>
              <a:prstDash val="solid"/>
            </a:ln>
            <a:effectLst/>
          </p:spPr>
          <p:txBody>
            <a:bodyPr lIns="0" tIns="0" rIns="0" bIns="0" anchor="ctr"/>
            <a:lstStyle/>
            <a:p>
              <a:pPr algn="ctr"/>
              <a:r>
                <a:rPr lang="en-US" altLang="zh-CN" sz="3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p>
          </p:txBody>
        </p:sp>
        <p:sp>
          <p:nvSpPr>
            <p:cNvPr id="37" name="PA_MH_Text_1">
              <a:extLst>
                <a:ext uri="{FF2B5EF4-FFF2-40B4-BE49-F238E27FC236}">
                  <a16:creationId xmlns:a16="http://schemas.microsoft.com/office/drawing/2014/main" id="{3A19E1B7-5215-F24D-9E6E-A3F8FDC62011}"/>
                </a:ext>
              </a:extLst>
            </p:cNvPr>
            <p:cNvSpPr/>
            <p:nvPr>
              <p:custDataLst>
                <p:tags r:id="rId2"/>
              </p:custDataLst>
            </p:nvPr>
          </p:nvSpPr>
          <p:spPr>
            <a:xfrm>
              <a:off x="2954020" y="2327777"/>
              <a:ext cx="2075180" cy="553998"/>
            </a:xfrm>
            <a:prstGeom prst="rect">
              <a:avLst/>
            </a:prstGeom>
          </p:spPr>
          <p:txBody>
            <a:bodyPr wrap="square" lIns="0" tIns="0" rIns="0" bIns="0" anchor="ctr">
              <a:spAutoFit/>
            </a:bodyPr>
            <a:lstStyle/>
            <a:p>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Problem</a:t>
              </a:r>
            </a:p>
          </p:txBody>
        </p:sp>
        <p:sp>
          <p:nvSpPr>
            <p:cNvPr id="38" name="PA_MH_Other_1">
              <a:extLst>
                <a:ext uri="{FF2B5EF4-FFF2-40B4-BE49-F238E27FC236}">
                  <a16:creationId xmlns:a16="http://schemas.microsoft.com/office/drawing/2014/main" id="{C988C3FD-6BE2-5740-8C9D-4610331E643F}"/>
                </a:ext>
              </a:extLst>
            </p:cNvPr>
            <p:cNvSpPr>
              <a:spLocks noChangeAspect="1"/>
            </p:cNvSpPr>
            <p:nvPr>
              <p:custDataLst>
                <p:tags r:id="rId3"/>
              </p:custDataLst>
            </p:nvPr>
          </p:nvSpPr>
          <p:spPr>
            <a:xfrm>
              <a:off x="2220795" y="3092465"/>
              <a:ext cx="681355" cy="682625"/>
            </a:xfrm>
            <a:prstGeom prst="ellipse">
              <a:avLst/>
            </a:prstGeom>
            <a:solidFill>
              <a:srgbClr val="00E5F3"/>
            </a:solidFill>
            <a:ln w="12700" cap="flat" cmpd="sng" algn="ctr">
              <a:solidFill>
                <a:schemeClr val="bg1"/>
              </a:solidFill>
              <a:prstDash val="solid"/>
            </a:ln>
            <a:effectLst/>
          </p:spPr>
          <p:txBody>
            <a:bodyPr lIns="0" tIns="0" rIns="0" bIns="0" anchor="ctr"/>
            <a:lstStyle/>
            <a:p>
              <a:pPr algn="ctr"/>
              <a:r>
                <a:rPr lang="en-US" altLang="zh-CN" sz="3200" b="1" kern="0" dirty="0">
                  <a:solidFill>
                    <a:srgbClr val="00133A"/>
                  </a:solidFill>
                  <a:latin typeface="Arial" panose="020B0604020202020204" pitchFamily="34" charset="0"/>
                  <a:ea typeface="微软雅黑" panose="020B0503020204020204" pitchFamily="34" charset="-122"/>
                  <a:sym typeface="Arial" panose="020B0604020202020204" pitchFamily="34" charset="0"/>
                </a:rPr>
                <a:t>2</a:t>
              </a:r>
            </a:p>
          </p:txBody>
        </p:sp>
        <p:sp>
          <p:nvSpPr>
            <p:cNvPr id="39" name="PA_MH_Text_1">
              <a:extLst>
                <a:ext uri="{FF2B5EF4-FFF2-40B4-BE49-F238E27FC236}">
                  <a16:creationId xmlns:a16="http://schemas.microsoft.com/office/drawing/2014/main" id="{954AA4B2-B44A-9B44-8BAA-7C63F1B4FE70}"/>
                </a:ext>
              </a:extLst>
            </p:cNvPr>
            <p:cNvSpPr/>
            <p:nvPr>
              <p:custDataLst>
                <p:tags r:id="rId4"/>
              </p:custDataLst>
            </p:nvPr>
          </p:nvSpPr>
          <p:spPr>
            <a:xfrm>
              <a:off x="3216475" y="3163447"/>
              <a:ext cx="2075180" cy="553998"/>
            </a:xfrm>
            <a:prstGeom prst="rect">
              <a:avLst/>
            </a:prstGeom>
          </p:spPr>
          <p:txBody>
            <a:bodyPr wrap="square" lIns="0" tIns="0" rIns="0" bIns="0" anchor="ctr">
              <a:spAutoFit/>
            </a:bodyPr>
            <a:lstStyle/>
            <a:p>
              <a:r>
                <a:rPr lang="en-US" altLang="zh-CN" sz="3600" b="1" dirty="0">
                  <a:solidFill>
                    <a:srgbClr val="00E5F3"/>
                  </a:solidFill>
                  <a:latin typeface="Arial" panose="020B0604020202020204" pitchFamily="34" charset="0"/>
                  <a:ea typeface="微软雅黑" panose="020B0503020204020204" pitchFamily="34" charset="-122"/>
                  <a:sym typeface="Arial" panose="020B0604020202020204" pitchFamily="34" charset="0"/>
                </a:rPr>
                <a:t>Result</a:t>
              </a:r>
            </a:p>
          </p:txBody>
        </p:sp>
        <p:sp>
          <p:nvSpPr>
            <p:cNvPr id="40" name="PA_MH_Other_1">
              <a:extLst>
                <a:ext uri="{FF2B5EF4-FFF2-40B4-BE49-F238E27FC236}">
                  <a16:creationId xmlns:a16="http://schemas.microsoft.com/office/drawing/2014/main" id="{2D6C64B3-7292-C84D-96DA-B817A12B032E}"/>
                </a:ext>
              </a:extLst>
            </p:cNvPr>
            <p:cNvSpPr>
              <a:spLocks noChangeAspect="1"/>
            </p:cNvSpPr>
            <p:nvPr>
              <p:custDataLst>
                <p:tags r:id="rId5"/>
              </p:custDataLst>
            </p:nvPr>
          </p:nvSpPr>
          <p:spPr>
            <a:xfrm>
              <a:off x="2469722" y="3917616"/>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p>
          </p:txBody>
        </p:sp>
        <p:sp>
          <p:nvSpPr>
            <p:cNvPr id="41" name="PA_MH_Text_1">
              <a:extLst>
                <a:ext uri="{FF2B5EF4-FFF2-40B4-BE49-F238E27FC236}">
                  <a16:creationId xmlns:a16="http://schemas.microsoft.com/office/drawing/2014/main" id="{211D06B0-2F98-CD4C-8CDB-0E82E349541E}"/>
                </a:ext>
              </a:extLst>
            </p:cNvPr>
            <p:cNvSpPr/>
            <p:nvPr>
              <p:custDataLst>
                <p:tags r:id="rId6"/>
              </p:custDataLst>
            </p:nvPr>
          </p:nvSpPr>
          <p:spPr>
            <a:xfrm>
              <a:off x="3465402" y="3988598"/>
              <a:ext cx="2140578"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Evolution</a:t>
              </a:r>
            </a:p>
          </p:txBody>
        </p:sp>
        <p:sp>
          <p:nvSpPr>
            <p:cNvPr id="42" name="PA_MH_Other_1">
              <a:extLst>
                <a:ext uri="{FF2B5EF4-FFF2-40B4-BE49-F238E27FC236}">
                  <a16:creationId xmlns:a16="http://schemas.microsoft.com/office/drawing/2014/main" id="{29204C7A-0325-434D-A0E9-AFD88C4B6187}"/>
                </a:ext>
              </a:extLst>
            </p:cNvPr>
            <p:cNvSpPr>
              <a:spLocks noChangeAspect="1"/>
            </p:cNvSpPr>
            <p:nvPr>
              <p:custDataLst>
                <p:tags r:id="rId7"/>
              </p:custDataLst>
            </p:nvPr>
          </p:nvSpPr>
          <p:spPr>
            <a:xfrm>
              <a:off x="2805098" y="4723744"/>
              <a:ext cx="681355" cy="682625"/>
            </a:xfrm>
            <a:prstGeom prst="ellipse">
              <a:avLst/>
            </a:prstGeom>
            <a:noFill/>
            <a:ln w="12700" cap="flat" cmpd="sng" algn="ctr">
              <a:solidFill>
                <a:schemeClr val="bg1"/>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4</a:t>
              </a:r>
            </a:p>
          </p:txBody>
        </p:sp>
        <p:sp>
          <p:nvSpPr>
            <p:cNvPr id="43" name="PA_MH_Text_1">
              <a:extLst>
                <a:ext uri="{FF2B5EF4-FFF2-40B4-BE49-F238E27FC236}">
                  <a16:creationId xmlns:a16="http://schemas.microsoft.com/office/drawing/2014/main" id="{4B9F9314-24C6-1249-B15F-1D267A1BCB32}"/>
                </a:ext>
              </a:extLst>
            </p:cNvPr>
            <p:cNvSpPr/>
            <p:nvPr>
              <p:custDataLst>
                <p:tags r:id="rId8"/>
              </p:custDataLst>
            </p:nvPr>
          </p:nvSpPr>
          <p:spPr>
            <a:xfrm>
              <a:off x="3800778" y="4794726"/>
              <a:ext cx="2075180" cy="553998"/>
            </a:xfrm>
            <a:prstGeom prst="rect">
              <a:avLst/>
            </a:prstGeom>
          </p:spPr>
          <p:txBody>
            <a:bodyPr wrap="square" lIns="0" tIns="0" rIns="0" bIns="0" anchor="ctr">
              <a:spAutoFit/>
            </a:bodyPr>
            <a:lstStyle/>
            <a:p>
              <a:pPr lvl="0">
                <a:defRPr/>
              </a:pPr>
              <a:r>
                <a:rPr lang="en-US" altLang="zh-CN" sz="3600" b="1" dirty="0">
                  <a:solidFill>
                    <a:schemeClr val="bg1"/>
                  </a:solidFill>
                  <a:latin typeface="Arial" panose="020B0604020202020204" pitchFamily="34" charset="0"/>
                  <a:ea typeface="微软雅黑" panose="020B0503020204020204" pitchFamily="34" charset="-122"/>
                  <a:sym typeface="Arial" panose="020B0604020202020204" pitchFamily="34" charset="0"/>
                </a:rPr>
                <a:t>Outlook</a:t>
              </a:r>
            </a:p>
          </p:txBody>
        </p:sp>
      </p:grpSp>
    </p:spTree>
    <p:extLst>
      <p:ext uri="{BB962C8B-B14F-4D97-AF65-F5344CB8AC3E}">
        <p14:creationId xmlns:p14="http://schemas.microsoft.com/office/powerpoint/2010/main" val="3075102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4690708"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Ideas——Problem Analysis</a:t>
            </a:r>
            <a:endParaRPr lang="zh-CN" altLang="en-US" sz="2600" b="1" dirty="0">
              <a:solidFill>
                <a:schemeClr val="bg1"/>
              </a:solidFill>
              <a:latin typeface="微软雅黑" pitchFamily="34" charset="-122"/>
              <a:ea typeface="微软雅黑" pitchFamily="34" charset="-122"/>
            </a:endParaRPr>
          </a:p>
        </p:txBody>
      </p:sp>
      <p:sp>
        <p:nvSpPr>
          <p:cNvPr id="38" name="矩形 37"/>
          <p:cNvSpPr/>
          <p:nvPr/>
        </p:nvSpPr>
        <p:spPr>
          <a:xfrm>
            <a:off x="340753" y="4293436"/>
            <a:ext cx="11510321" cy="418128"/>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Choose Recommendation ITU-T Y.3172</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a:extLst>
              <a:ext uri="{FF2B5EF4-FFF2-40B4-BE49-F238E27FC236}">
                <a16:creationId xmlns:a16="http://schemas.microsoft.com/office/drawing/2014/main" id="{775B4D5C-1CEF-DE42-819A-DE4276625C91}"/>
              </a:ext>
            </a:extLst>
          </p:cNvPr>
          <p:cNvSpPr/>
          <p:nvPr/>
        </p:nvSpPr>
        <p:spPr>
          <a:xfrm>
            <a:off x="340753" y="768660"/>
            <a:ext cx="11510321" cy="7874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problem is based on real data on the live network, allowing developers to simulate and automatically optimize the network topology.</a:t>
            </a:r>
          </a:p>
        </p:txBody>
      </p:sp>
      <p:pic>
        <p:nvPicPr>
          <p:cNvPr id="7" name="图片 6">
            <a:extLst>
              <a:ext uri="{FF2B5EF4-FFF2-40B4-BE49-F238E27FC236}">
                <a16:creationId xmlns:a16="http://schemas.microsoft.com/office/drawing/2014/main" id="{EF2E52A9-997C-A840-98FC-52A716E97DF1}"/>
              </a:ext>
            </a:extLst>
          </p:cNvPr>
          <p:cNvPicPr>
            <a:picLocks noChangeAspect="1"/>
          </p:cNvPicPr>
          <p:nvPr/>
        </p:nvPicPr>
        <p:blipFill>
          <a:blip r:embed="rId3"/>
          <a:stretch>
            <a:fillRect/>
          </a:stretch>
        </p:blipFill>
        <p:spPr>
          <a:xfrm>
            <a:off x="660817" y="1684507"/>
            <a:ext cx="3954410" cy="2444671"/>
          </a:xfrm>
          <a:prstGeom prst="rect">
            <a:avLst/>
          </a:prstGeom>
        </p:spPr>
      </p:pic>
      <p:pic>
        <p:nvPicPr>
          <p:cNvPr id="8" name="图片 7">
            <a:extLst>
              <a:ext uri="{FF2B5EF4-FFF2-40B4-BE49-F238E27FC236}">
                <a16:creationId xmlns:a16="http://schemas.microsoft.com/office/drawing/2014/main" id="{2815C9CB-5DB5-2F4B-A40F-77482A7A40AA}"/>
              </a:ext>
            </a:extLst>
          </p:cNvPr>
          <p:cNvPicPr>
            <a:picLocks noChangeAspect="1"/>
          </p:cNvPicPr>
          <p:nvPr/>
        </p:nvPicPr>
        <p:blipFill>
          <a:blip r:embed="rId4"/>
          <a:stretch>
            <a:fillRect/>
          </a:stretch>
        </p:blipFill>
        <p:spPr>
          <a:xfrm>
            <a:off x="7504096" y="1677196"/>
            <a:ext cx="4031563" cy="2444671"/>
          </a:xfrm>
          <a:prstGeom prst="rect">
            <a:avLst/>
          </a:prstGeom>
        </p:spPr>
      </p:pic>
      <p:grpSp>
        <p:nvGrpSpPr>
          <p:cNvPr id="4" name="组合 3">
            <a:extLst>
              <a:ext uri="{FF2B5EF4-FFF2-40B4-BE49-F238E27FC236}">
                <a16:creationId xmlns:a16="http://schemas.microsoft.com/office/drawing/2014/main" id="{FD28710D-CE6C-8141-9799-B95FCCD325D9}"/>
              </a:ext>
            </a:extLst>
          </p:cNvPr>
          <p:cNvGrpSpPr/>
          <p:nvPr/>
        </p:nvGrpSpPr>
        <p:grpSpPr>
          <a:xfrm>
            <a:off x="637113" y="4912671"/>
            <a:ext cx="10803781" cy="1617962"/>
            <a:chOff x="637113" y="4912671"/>
            <a:chExt cx="10803781" cy="1617962"/>
          </a:xfrm>
        </p:grpSpPr>
        <p:sp>
          <p:nvSpPr>
            <p:cNvPr id="52" name="Rounded Rectangle 25">
              <a:extLst>
                <a:ext uri="{FF2B5EF4-FFF2-40B4-BE49-F238E27FC236}">
                  <a16:creationId xmlns:a16="http://schemas.microsoft.com/office/drawing/2014/main" id="{3E8D5AD1-A95B-C74F-824B-DC9C00B7332D}"/>
                </a:ext>
              </a:extLst>
            </p:cNvPr>
            <p:cNvSpPr/>
            <p:nvPr/>
          </p:nvSpPr>
          <p:spPr>
            <a:xfrm>
              <a:off x="637113" y="4928367"/>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 Pipeline Subsystem</a:t>
              </a:r>
              <a:endParaRPr kumimoji="0" lang="zh-CN" altLang="en-US"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68" name="Rounded Rectangle 25">
              <a:extLst>
                <a:ext uri="{FF2B5EF4-FFF2-40B4-BE49-F238E27FC236}">
                  <a16:creationId xmlns:a16="http://schemas.microsoft.com/office/drawing/2014/main" id="{24FB6B92-05AB-2F4A-9B61-B5CE9A9AB04B}"/>
                </a:ext>
              </a:extLst>
            </p:cNvPr>
            <p:cNvSpPr/>
            <p:nvPr/>
          </p:nvSpPr>
          <p:spPr>
            <a:xfrm>
              <a:off x="8153603" y="4912671"/>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 Sandbox Subsystem</a:t>
              </a:r>
              <a:endParaRPr kumimoji="0" lang="zh-CN" altLang="en-US"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69" name="Rounded Rectangle 25">
              <a:extLst>
                <a:ext uri="{FF2B5EF4-FFF2-40B4-BE49-F238E27FC236}">
                  <a16:creationId xmlns:a16="http://schemas.microsoft.com/office/drawing/2014/main" id="{A43099F1-7BA4-6540-AA2D-8C2DF980D09E}"/>
                </a:ext>
              </a:extLst>
            </p:cNvPr>
            <p:cNvSpPr/>
            <p:nvPr/>
          </p:nvSpPr>
          <p:spPr>
            <a:xfrm>
              <a:off x="4449036" y="4928367"/>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 Management Subsystem</a:t>
              </a:r>
              <a:endParaRPr kumimoji="0" lang="zh-CN" altLang="en-US"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70" name="矩形标注 41">
              <a:extLst>
                <a:ext uri="{FF2B5EF4-FFF2-40B4-BE49-F238E27FC236}">
                  <a16:creationId xmlns:a16="http://schemas.microsoft.com/office/drawing/2014/main" id="{ED306013-A32C-5542-8DE4-2970467A743C}"/>
                </a:ext>
              </a:extLst>
            </p:cNvPr>
            <p:cNvSpPr/>
            <p:nvPr/>
          </p:nvSpPr>
          <p:spPr>
            <a:xfrm>
              <a:off x="1084867" y="6018512"/>
              <a:ext cx="1641959" cy="512121"/>
            </a:xfrm>
            <a:prstGeom prst="wedgeRectCallout">
              <a:avLst>
                <a:gd name="adj1" fmla="val 26922"/>
                <a:gd name="adj2" fmla="val -189265"/>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latin typeface="Microsoft YaHei" panose="020B0503020204020204" pitchFamily="34" charset="-122"/>
                  <a:ea typeface="Microsoft YaHei" panose="020B0503020204020204" pitchFamily="34" charset="-122"/>
                </a:rPr>
                <a:t>Adopt</a:t>
              </a:r>
              <a:endParaRPr lang="zh-CN" altLang="en-US" sz="2800" dirty="0">
                <a:latin typeface="Microsoft YaHei" panose="020B0503020204020204" pitchFamily="34" charset="-122"/>
                <a:ea typeface="Microsoft YaHei" panose="020B0503020204020204" pitchFamily="34" charset="-122"/>
                <a:sym typeface="微软雅黑" panose="020B0503020204020204" pitchFamily="34" charset="-122"/>
              </a:endParaRPr>
            </a:p>
          </p:txBody>
        </p:sp>
      </p:grpSp>
      <p:sp>
        <p:nvSpPr>
          <p:cNvPr id="71" name="矩形 70">
            <a:extLst>
              <a:ext uri="{FF2B5EF4-FFF2-40B4-BE49-F238E27FC236}">
                <a16:creationId xmlns:a16="http://schemas.microsoft.com/office/drawing/2014/main" id="{E6698455-FB0F-FE49-BE2B-B5A904B0E74D}"/>
              </a:ext>
            </a:extLst>
          </p:cNvPr>
          <p:cNvSpPr/>
          <p:nvPr/>
        </p:nvSpPr>
        <p:spPr>
          <a:xfrm>
            <a:off x="7504096" y="1689299"/>
            <a:ext cx="3818858"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Future</a:t>
            </a:r>
          </a:p>
        </p:txBody>
      </p:sp>
      <p:sp>
        <p:nvSpPr>
          <p:cNvPr id="72" name="右箭头 71">
            <a:extLst>
              <a:ext uri="{FF2B5EF4-FFF2-40B4-BE49-F238E27FC236}">
                <a16:creationId xmlns:a16="http://schemas.microsoft.com/office/drawing/2014/main" id="{25D073B9-4EEA-C645-B266-5D0458CED693}"/>
              </a:ext>
            </a:extLst>
          </p:cNvPr>
          <p:cNvSpPr/>
          <p:nvPr/>
        </p:nvSpPr>
        <p:spPr>
          <a:xfrm>
            <a:off x="5231661" y="1954380"/>
            <a:ext cx="1656000" cy="684000"/>
          </a:xfrm>
          <a:prstGeom prst="rightArrow">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kern="0" dirty="0">
                <a:solidFill>
                  <a:schemeClr val="bg1"/>
                </a:solidFill>
                <a:latin typeface="汉仪雅酷黑简" panose="00020600040101010101" charset="-122"/>
                <a:ea typeface="汉仪雅酷黑简" panose="00020600040101010101" charset="-122"/>
                <a:sym typeface="微软雅黑" panose="020B0503020204020204" pitchFamily="34" charset="-122"/>
              </a:rPr>
              <a:t>optimize</a:t>
            </a:r>
            <a:endParaRPr lang="zh-CN" altLang="en-US" sz="1600" kern="0" dirty="0">
              <a:solidFill>
                <a:schemeClr val="bg1"/>
              </a:solidFill>
              <a:latin typeface="汉仪雅酷黑简" panose="00020600040101010101" charset="-122"/>
              <a:ea typeface="汉仪雅酷黑简" panose="00020600040101010101" charset="-122"/>
              <a:sym typeface="微软雅黑" panose="020B0503020204020204" pitchFamily="34" charset="-122"/>
            </a:endParaRPr>
          </a:p>
        </p:txBody>
      </p:sp>
      <p:sp>
        <p:nvSpPr>
          <p:cNvPr id="73" name="矩形 72">
            <a:extLst>
              <a:ext uri="{FF2B5EF4-FFF2-40B4-BE49-F238E27FC236}">
                <a16:creationId xmlns:a16="http://schemas.microsoft.com/office/drawing/2014/main" id="{2A24113F-4CB5-BE44-AC68-3811212C5B87}"/>
              </a:ext>
            </a:extLst>
          </p:cNvPr>
          <p:cNvSpPr/>
          <p:nvPr/>
        </p:nvSpPr>
        <p:spPr>
          <a:xfrm>
            <a:off x="671676" y="1667320"/>
            <a:ext cx="4283498"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Now</a:t>
            </a:r>
          </a:p>
        </p:txBody>
      </p:sp>
      <p:sp>
        <p:nvSpPr>
          <p:cNvPr id="74" name="矩形 73">
            <a:extLst>
              <a:ext uri="{FF2B5EF4-FFF2-40B4-BE49-F238E27FC236}">
                <a16:creationId xmlns:a16="http://schemas.microsoft.com/office/drawing/2014/main" id="{3ABE616B-1408-794A-A75D-C7D934A4A574}"/>
              </a:ext>
            </a:extLst>
          </p:cNvPr>
          <p:cNvSpPr/>
          <p:nvPr/>
        </p:nvSpPr>
        <p:spPr>
          <a:xfrm>
            <a:off x="5130027" y="2586368"/>
            <a:ext cx="4283498" cy="15261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2000</a:t>
            </a: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Nodes</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Previous Traffic</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Topology</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Latitude and Longitude</a:t>
            </a:r>
          </a:p>
        </p:txBody>
      </p:sp>
    </p:spTree>
    <p:extLst>
      <p:ext uri="{BB962C8B-B14F-4D97-AF65-F5344CB8AC3E}">
        <p14:creationId xmlns:p14="http://schemas.microsoft.com/office/powerpoint/2010/main" val="237921812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DB2C0C0-8DD3-427C-9BD5-E8A6BC8A50AD}"/>
              </a:ext>
            </a:extLst>
          </p:cNvPr>
          <p:cNvSpPr txBox="1"/>
          <p:nvPr/>
        </p:nvSpPr>
        <p:spPr>
          <a:xfrm>
            <a:off x="5333278" y="24262"/>
            <a:ext cx="4690708" cy="492443"/>
          </a:xfrm>
          <a:prstGeom prst="rect">
            <a:avLst/>
          </a:prstGeom>
          <a:noFill/>
        </p:spPr>
        <p:txBody>
          <a:bodyPr wrap="none" rtlCol="0">
            <a:spAutoFit/>
          </a:bodyPr>
          <a:lstStyle/>
          <a:p>
            <a:r>
              <a:rPr lang="en-US" altLang="zh-CN" sz="2600" b="1" dirty="0">
                <a:solidFill>
                  <a:schemeClr val="bg1"/>
                </a:solidFill>
                <a:latin typeface="微软雅黑" pitchFamily="34" charset="-122"/>
                <a:ea typeface="微软雅黑" pitchFamily="34" charset="-122"/>
              </a:rPr>
              <a:t>Ideas——Problem Analysis</a:t>
            </a:r>
            <a:endParaRPr lang="zh-CN" altLang="en-US" sz="2600" b="1" dirty="0">
              <a:solidFill>
                <a:schemeClr val="bg1"/>
              </a:solidFill>
              <a:latin typeface="微软雅黑" pitchFamily="34" charset="-122"/>
              <a:ea typeface="微软雅黑" pitchFamily="34" charset="-122"/>
            </a:endParaRPr>
          </a:p>
        </p:txBody>
      </p:sp>
      <p:sp>
        <p:nvSpPr>
          <p:cNvPr id="38" name="矩形 37"/>
          <p:cNvSpPr/>
          <p:nvPr/>
        </p:nvSpPr>
        <p:spPr>
          <a:xfrm>
            <a:off x="340753" y="4293436"/>
            <a:ext cx="11510321" cy="418128"/>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Choose Recommendation ITU-T Y.3172</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a:extLst>
              <a:ext uri="{FF2B5EF4-FFF2-40B4-BE49-F238E27FC236}">
                <a16:creationId xmlns:a16="http://schemas.microsoft.com/office/drawing/2014/main" id="{775B4D5C-1CEF-DE42-819A-DE4276625C91}"/>
              </a:ext>
            </a:extLst>
          </p:cNvPr>
          <p:cNvSpPr/>
          <p:nvPr/>
        </p:nvSpPr>
        <p:spPr>
          <a:xfrm>
            <a:off x="340753" y="768660"/>
            <a:ext cx="11510321" cy="7874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problem is based on real data on the live network, allowing developers to simulate and automatically optimize the network topology.</a:t>
            </a:r>
          </a:p>
        </p:txBody>
      </p:sp>
      <p:pic>
        <p:nvPicPr>
          <p:cNvPr id="7" name="图片 6">
            <a:extLst>
              <a:ext uri="{FF2B5EF4-FFF2-40B4-BE49-F238E27FC236}">
                <a16:creationId xmlns:a16="http://schemas.microsoft.com/office/drawing/2014/main" id="{EF2E52A9-997C-A840-98FC-52A716E97DF1}"/>
              </a:ext>
            </a:extLst>
          </p:cNvPr>
          <p:cNvPicPr>
            <a:picLocks noChangeAspect="1"/>
          </p:cNvPicPr>
          <p:nvPr/>
        </p:nvPicPr>
        <p:blipFill>
          <a:blip r:embed="rId3"/>
          <a:stretch>
            <a:fillRect/>
          </a:stretch>
        </p:blipFill>
        <p:spPr>
          <a:xfrm>
            <a:off x="660817" y="1684507"/>
            <a:ext cx="3954410" cy="2444671"/>
          </a:xfrm>
          <a:prstGeom prst="rect">
            <a:avLst/>
          </a:prstGeom>
        </p:spPr>
      </p:pic>
      <p:pic>
        <p:nvPicPr>
          <p:cNvPr id="8" name="图片 7">
            <a:extLst>
              <a:ext uri="{FF2B5EF4-FFF2-40B4-BE49-F238E27FC236}">
                <a16:creationId xmlns:a16="http://schemas.microsoft.com/office/drawing/2014/main" id="{2815C9CB-5DB5-2F4B-A40F-77482A7A40AA}"/>
              </a:ext>
            </a:extLst>
          </p:cNvPr>
          <p:cNvPicPr>
            <a:picLocks noChangeAspect="1"/>
          </p:cNvPicPr>
          <p:nvPr/>
        </p:nvPicPr>
        <p:blipFill>
          <a:blip r:embed="rId4"/>
          <a:stretch>
            <a:fillRect/>
          </a:stretch>
        </p:blipFill>
        <p:spPr>
          <a:xfrm>
            <a:off x="7504096" y="1677196"/>
            <a:ext cx="4031563" cy="2444671"/>
          </a:xfrm>
          <a:prstGeom prst="rect">
            <a:avLst/>
          </a:prstGeom>
        </p:spPr>
      </p:pic>
      <p:grpSp>
        <p:nvGrpSpPr>
          <p:cNvPr id="4" name="组合 3">
            <a:extLst>
              <a:ext uri="{FF2B5EF4-FFF2-40B4-BE49-F238E27FC236}">
                <a16:creationId xmlns:a16="http://schemas.microsoft.com/office/drawing/2014/main" id="{FD28710D-CE6C-8141-9799-B95FCCD325D9}"/>
              </a:ext>
            </a:extLst>
          </p:cNvPr>
          <p:cNvGrpSpPr/>
          <p:nvPr/>
        </p:nvGrpSpPr>
        <p:grpSpPr>
          <a:xfrm>
            <a:off x="637113" y="4912671"/>
            <a:ext cx="10803781" cy="1617962"/>
            <a:chOff x="637113" y="4912671"/>
            <a:chExt cx="10803781" cy="1617962"/>
          </a:xfrm>
        </p:grpSpPr>
        <p:sp>
          <p:nvSpPr>
            <p:cNvPr id="52" name="Rounded Rectangle 25">
              <a:extLst>
                <a:ext uri="{FF2B5EF4-FFF2-40B4-BE49-F238E27FC236}">
                  <a16:creationId xmlns:a16="http://schemas.microsoft.com/office/drawing/2014/main" id="{3E8D5AD1-A95B-C74F-824B-DC9C00B7332D}"/>
                </a:ext>
              </a:extLst>
            </p:cNvPr>
            <p:cNvSpPr/>
            <p:nvPr/>
          </p:nvSpPr>
          <p:spPr>
            <a:xfrm>
              <a:off x="637113" y="4928367"/>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 Pipeline Subsystem</a:t>
              </a:r>
              <a:endParaRPr kumimoji="0" lang="zh-CN" altLang="en-US"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68" name="Rounded Rectangle 25">
              <a:extLst>
                <a:ext uri="{FF2B5EF4-FFF2-40B4-BE49-F238E27FC236}">
                  <a16:creationId xmlns:a16="http://schemas.microsoft.com/office/drawing/2014/main" id="{24FB6B92-05AB-2F4A-9B61-B5CE9A9AB04B}"/>
                </a:ext>
              </a:extLst>
            </p:cNvPr>
            <p:cNvSpPr/>
            <p:nvPr/>
          </p:nvSpPr>
          <p:spPr>
            <a:xfrm>
              <a:off x="8153603" y="4912671"/>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 Sandbox Subsystem</a:t>
              </a:r>
              <a:endParaRPr kumimoji="0" lang="zh-CN" altLang="en-US"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69" name="Rounded Rectangle 25">
              <a:extLst>
                <a:ext uri="{FF2B5EF4-FFF2-40B4-BE49-F238E27FC236}">
                  <a16:creationId xmlns:a16="http://schemas.microsoft.com/office/drawing/2014/main" id="{A43099F1-7BA4-6540-AA2D-8C2DF980D09E}"/>
                </a:ext>
              </a:extLst>
            </p:cNvPr>
            <p:cNvSpPr/>
            <p:nvPr/>
          </p:nvSpPr>
          <p:spPr>
            <a:xfrm>
              <a:off x="4449036" y="4928367"/>
              <a:ext cx="3287291" cy="399982"/>
            </a:xfrm>
            <a:prstGeom prst="roundRect">
              <a:avLst>
                <a:gd name="adj" fmla="val 20626"/>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kumimoji="0" lang="en-US" altLang="zh-CN"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rPr>
                <a:t>ML Management Subsystem</a:t>
              </a:r>
              <a:endParaRPr kumimoji="0" lang="zh-CN" altLang="en-US" sz="1600" b="0" i="0" u="none" strike="noStrike" kern="0" cap="none" spc="0" normalizeH="0" baseline="0" noProof="0" dirty="0">
                <a:ln>
                  <a:noFill/>
                </a:ln>
                <a:solidFill>
                  <a:schemeClr val="bg1"/>
                </a:solidFill>
                <a:effectLst/>
                <a:uLnTx/>
                <a:uFillTx/>
                <a:latin typeface="汉仪雅酷黑简" panose="00020600040101010101" charset="-122"/>
                <a:ea typeface="汉仪雅酷黑简" panose="00020600040101010101" charset="-122"/>
                <a:sym typeface="微软雅黑" panose="020B0503020204020204" charset="-122"/>
              </a:endParaRPr>
            </a:p>
          </p:txBody>
        </p:sp>
        <p:sp>
          <p:nvSpPr>
            <p:cNvPr id="70" name="矩形标注 41">
              <a:extLst>
                <a:ext uri="{FF2B5EF4-FFF2-40B4-BE49-F238E27FC236}">
                  <a16:creationId xmlns:a16="http://schemas.microsoft.com/office/drawing/2014/main" id="{ED306013-A32C-5542-8DE4-2970467A743C}"/>
                </a:ext>
              </a:extLst>
            </p:cNvPr>
            <p:cNvSpPr/>
            <p:nvPr/>
          </p:nvSpPr>
          <p:spPr>
            <a:xfrm>
              <a:off x="1084867" y="6018512"/>
              <a:ext cx="1641959" cy="512121"/>
            </a:xfrm>
            <a:prstGeom prst="wedgeRectCallout">
              <a:avLst>
                <a:gd name="adj1" fmla="val 26922"/>
                <a:gd name="adj2" fmla="val -189265"/>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latin typeface="Microsoft YaHei" panose="020B0503020204020204" pitchFamily="34" charset="-122"/>
                  <a:ea typeface="Microsoft YaHei" panose="020B0503020204020204" pitchFamily="34" charset="-122"/>
                </a:rPr>
                <a:t>Adopt</a:t>
              </a:r>
              <a:endParaRPr lang="zh-CN" altLang="en-US" sz="2800" dirty="0">
                <a:latin typeface="Microsoft YaHei" panose="020B0503020204020204" pitchFamily="34" charset="-122"/>
                <a:ea typeface="Microsoft YaHei" panose="020B0503020204020204" pitchFamily="34" charset="-122"/>
                <a:sym typeface="微软雅黑" panose="020B0503020204020204" pitchFamily="34" charset="-122"/>
              </a:endParaRPr>
            </a:p>
          </p:txBody>
        </p:sp>
      </p:grpSp>
      <p:sp>
        <p:nvSpPr>
          <p:cNvPr id="71" name="矩形 70">
            <a:extLst>
              <a:ext uri="{FF2B5EF4-FFF2-40B4-BE49-F238E27FC236}">
                <a16:creationId xmlns:a16="http://schemas.microsoft.com/office/drawing/2014/main" id="{E6698455-FB0F-FE49-BE2B-B5A904B0E74D}"/>
              </a:ext>
            </a:extLst>
          </p:cNvPr>
          <p:cNvSpPr/>
          <p:nvPr/>
        </p:nvSpPr>
        <p:spPr>
          <a:xfrm>
            <a:off x="7504096" y="1689299"/>
            <a:ext cx="3818858"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Future</a:t>
            </a:r>
          </a:p>
        </p:txBody>
      </p:sp>
      <p:sp>
        <p:nvSpPr>
          <p:cNvPr id="72" name="右箭头 71">
            <a:extLst>
              <a:ext uri="{FF2B5EF4-FFF2-40B4-BE49-F238E27FC236}">
                <a16:creationId xmlns:a16="http://schemas.microsoft.com/office/drawing/2014/main" id="{25D073B9-4EEA-C645-B266-5D0458CED693}"/>
              </a:ext>
            </a:extLst>
          </p:cNvPr>
          <p:cNvSpPr/>
          <p:nvPr/>
        </p:nvSpPr>
        <p:spPr>
          <a:xfrm>
            <a:off x="5231661" y="1954380"/>
            <a:ext cx="1656000" cy="684000"/>
          </a:xfrm>
          <a:prstGeom prst="rightArrow">
            <a:avLst/>
          </a:prstGeom>
          <a:gradFill>
            <a:gsLst>
              <a:gs pos="0">
                <a:srgbClr val="0645AF"/>
              </a:gs>
              <a:gs pos="100000">
                <a:srgbClr val="8C37A4"/>
              </a:gs>
            </a:gsLst>
            <a:lin ang="18900000" scaled="1"/>
          </a:gradFill>
          <a:ln>
            <a:noFill/>
          </a:ln>
        </p:spPr>
        <p:txBody>
          <a:bodyPr vert="horz" wrap="square" lIns="91440" tIns="45720" rIns="91440" bIns="45720" numCol="1" anchor="ctr" anchorCtr="0" compatLnSpc="1"/>
          <a:lstStyle/>
          <a:p>
            <a:pPr algn="ctr"/>
            <a:r>
              <a:rPr lang="en-US" altLang="zh-CN" sz="1600" kern="0" dirty="0">
                <a:solidFill>
                  <a:schemeClr val="bg1"/>
                </a:solidFill>
                <a:latin typeface="汉仪雅酷黑简" panose="00020600040101010101" charset="-122"/>
                <a:ea typeface="汉仪雅酷黑简" panose="00020600040101010101" charset="-122"/>
                <a:sym typeface="微软雅黑" panose="020B0503020204020204" pitchFamily="34" charset="-122"/>
              </a:rPr>
              <a:t>optimize</a:t>
            </a:r>
            <a:endParaRPr lang="zh-CN" altLang="en-US" sz="1600" kern="0" dirty="0">
              <a:solidFill>
                <a:schemeClr val="bg1"/>
              </a:solidFill>
              <a:latin typeface="汉仪雅酷黑简" panose="00020600040101010101" charset="-122"/>
              <a:ea typeface="汉仪雅酷黑简" panose="00020600040101010101" charset="-122"/>
              <a:sym typeface="微软雅黑" panose="020B0503020204020204" pitchFamily="34" charset="-122"/>
            </a:endParaRPr>
          </a:p>
        </p:txBody>
      </p:sp>
      <p:sp>
        <p:nvSpPr>
          <p:cNvPr id="73" name="矩形 72">
            <a:extLst>
              <a:ext uri="{FF2B5EF4-FFF2-40B4-BE49-F238E27FC236}">
                <a16:creationId xmlns:a16="http://schemas.microsoft.com/office/drawing/2014/main" id="{2A24113F-4CB5-BE44-AC68-3811212C5B87}"/>
              </a:ext>
            </a:extLst>
          </p:cNvPr>
          <p:cNvSpPr/>
          <p:nvPr/>
        </p:nvSpPr>
        <p:spPr>
          <a:xfrm>
            <a:off x="671676" y="1667320"/>
            <a:ext cx="4283498" cy="4181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Now</a:t>
            </a:r>
          </a:p>
        </p:txBody>
      </p:sp>
      <p:sp>
        <p:nvSpPr>
          <p:cNvPr id="74" name="矩形 73">
            <a:extLst>
              <a:ext uri="{FF2B5EF4-FFF2-40B4-BE49-F238E27FC236}">
                <a16:creationId xmlns:a16="http://schemas.microsoft.com/office/drawing/2014/main" id="{3ABE616B-1408-794A-A75D-C7D934A4A574}"/>
              </a:ext>
            </a:extLst>
          </p:cNvPr>
          <p:cNvSpPr/>
          <p:nvPr/>
        </p:nvSpPr>
        <p:spPr>
          <a:xfrm>
            <a:off x="5130027" y="2586368"/>
            <a:ext cx="4283498" cy="15261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spAutoFit/>
          </a:bodyPr>
          <a:lstStyle/>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2000</a:t>
            </a: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Nodes</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Previous Traffic</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Topology</a:t>
            </a:r>
          </a:p>
          <a:p>
            <a:pP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Latitude and Longitude</a:t>
            </a:r>
          </a:p>
        </p:txBody>
      </p:sp>
    </p:spTree>
    <p:extLst>
      <p:ext uri="{BB962C8B-B14F-4D97-AF65-F5344CB8AC3E}">
        <p14:creationId xmlns:p14="http://schemas.microsoft.com/office/powerpoint/2010/main" val="931024131"/>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11.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1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13.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1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15.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16.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17.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18.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19.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1.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2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3.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2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5.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26.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7.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28.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29.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3.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30.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31.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3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6.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7.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ags/tag8.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 name="PA" val="v3.0.1"/>
</p:tagLst>
</file>

<file path=ppt/tags/tag9.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15A1D9"/>
          </a:solidFill>
        </a:ln>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latin typeface="微软雅黑" panose="020B0503020204020204" pitchFamily="34" charset="-122"/>
            <a:ea typeface="微软雅黑" panose="020B0503020204020204" pitchFamily="34" charset="-122"/>
            <a:sym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13803</TotalTime>
  <Words>3687</Words>
  <Application>Microsoft Office PowerPoint</Application>
  <PresentationFormat>宽屏</PresentationFormat>
  <Paragraphs>482</Paragraphs>
  <Slides>26</Slides>
  <Notes>21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APPLE CHANCERY</vt:lpstr>
      <vt:lpstr>Courier</vt:lpstr>
      <vt:lpstr>等线</vt:lpstr>
      <vt:lpstr>等线 Light</vt:lpstr>
      <vt:lpstr>汉仪雅酷黑简</vt:lpstr>
      <vt:lpstr>宋体</vt:lpstr>
      <vt:lpstr>微软雅黑</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x1carbon</dc:creator>
  <cp:lastModifiedBy>席 琳</cp:lastModifiedBy>
  <cp:revision>749</cp:revision>
  <dcterms:created xsi:type="dcterms:W3CDTF">2020-07-31T07:14:26Z</dcterms:created>
  <dcterms:modified xsi:type="dcterms:W3CDTF">2020-12-11T09:18:35Z</dcterms:modified>
</cp:coreProperties>
</file>